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2"/>
  </p:notesMasterIdLst>
  <p:sldIdLst>
    <p:sldId id="296" r:id="rId2"/>
    <p:sldId id="304" r:id="rId3"/>
    <p:sldId id="283" r:id="rId4"/>
    <p:sldId id="290" r:id="rId5"/>
    <p:sldId id="293" r:id="rId6"/>
    <p:sldId id="294" r:id="rId7"/>
    <p:sldId id="300" r:id="rId8"/>
    <p:sldId id="301" r:id="rId9"/>
    <p:sldId id="302" r:id="rId10"/>
    <p:sldId id="295" r:id="rId11"/>
    <p:sldId id="289" r:id="rId12"/>
    <p:sldId id="284" r:id="rId13"/>
    <p:sldId id="298" r:id="rId14"/>
    <p:sldId id="286" r:id="rId15"/>
    <p:sldId id="306" r:id="rId16"/>
    <p:sldId id="303" r:id="rId17"/>
    <p:sldId id="297" r:id="rId18"/>
    <p:sldId id="299" r:id="rId19"/>
    <p:sldId id="305" r:id="rId20"/>
    <p:sldId id="292" r:id="rId2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434" autoAdjust="0"/>
  </p:normalViewPr>
  <p:slideViewPr>
    <p:cSldViewPr snapToGrid="0">
      <p:cViewPr varScale="1">
        <p:scale>
          <a:sx n="87" d="100"/>
          <a:sy n="87" d="100"/>
        </p:scale>
        <p:origin x="696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gif>
</file>

<file path=ppt/media/image12.pn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gif>
</file>

<file path=ppt/media/image7.gi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A378C8-D033-489C-A1D0-8CEBCC622AD2}" type="datetimeFigureOut">
              <a:rPr lang="es-CO" smtClean="0"/>
              <a:t>22/08/2023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E90E2B-AB34-41A1-92DD-7F9ED926888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3063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0A263B-2E16-4E37-9167-97C2B73727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19D3412-587D-4497-8470-AED3E11CE2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1FAFAB-5989-48B1-92BB-1E2AB5723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39010F-71C5-4D3C-974E-31B89B0FE8FA}" type="datetimeFigureOut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22/08/2023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D0B328-5C66-437E-AAEF-5F6C37ACA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8EA05E-5344-40F2-843F-B45FF5DA7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4C4322-F19A-49D8-A12F-B3840C66D541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9298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6C4441-B9A9-4E2E-AE16-FDEA26844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44E4601-3958-4FF7-ABCE-73DE3ACE7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BABAD51-196F-4162-A4C7-1E00F8415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39010F-71C5-4D3C-974E-31B89B0FE8FA}" type="datetimeFigureOut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22/08/2023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3B065FD-D7B8-45A2-B81B-27176EE55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AF482D-16CA-44D5-89B5-186BC9FCB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4C4322-F19A-49D8-A12F-B3840C66D541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6521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F959A3E-A799-4847-A1AA-49110FD45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39010F-71C5-4D3C-974E-31B89B0FE8FA}" type="datetimeFigureOut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22/08/2023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753AA16-AD1F-456E-B22E-301FCC31F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AF7416-02C9-40A2-89A1-C917A4AB7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4C4322-F19A-49D8-A12F-B3840C66D541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39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189BB3-8C21-4E44-9E7C-DFD8B7F31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2177105-23F9-418E-9BC0-E939676F1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39010F-71C5-4D3C-974E-31B89B0FE8FA}" type="datetimeFigureOut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22/08/2023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A8C4F86-8AF4-4BA8-8FEE-621109B3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2AC64B1-A291-44DE-A7B2-036F96E38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4C4322-F19A-49D8-A12F-B3840C66D541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1194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8577358-DA14-4983-B4D4-9701685E6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C35949-43F8-44CB-9BA9-B8E30AF2B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10C53B5-A6FC-495A-B759-87B59D7D39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39010F-71C5-4D3C-974E-31B89B0FE8FA}" type="datetimeFigureOut">
              <a:rPr lang="es-CO" smtClean="0"/>
              <a:t>22/08/2023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5DA72B-757C-43DE-BB98-806AE9E149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AEFE16-E94A-49E6-9691-126898D5E9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C4322-F19A-49D8-A12F-B3840C66D54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82674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6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9A85BAE6-E7EA-41C7-896E-2EF80B7C74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29224" y="6153681"/>
            <a:ext cx="2840343" cy="624319"/>
          </a:xfrm>
        </p:spPr>
        <p:txBody>
          <a:bodyPr>
            <a:normAutofit/>
          </a:bodyPr>
          <a:lstStyle/>
          <a:p>
            <a:pPr algn="l">
              <a:spcBef>
                <a:spcPts val="600"/>
              </a:spcBef>
            </a:pPr>
            <a:r>
              <a:rPr lang="es-E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Administración Municipal</a:t>
            </a:r>
          </a:p>
          <a:p>
            <a:pPr algn="l">
              <a:spcBef>
                <a:spcPts val="600"/>
              </a:spcBef>
            </a:pPr>
            <a:r>
              <a:rPr lang="es-E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Carmen de Viboral 2023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6C7687A-C74B-4C46-8BE5-162184825F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411" y="4595212"/>
            <a:ext cx="4160464" cy="2094693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38E45126-65AB-7D77-B4FE-FEBC490B7F69}"/>
              </a:ext>
            </a:extLst>
          </p:cNvPr>
          <p:cNvSpPr/>
          <p:nvPr/>
        </p:nvSpPr>
        <p:spPr>
          <a:xfrm>
            <a:off x="1842400" y="624117"/>
            <a:ext cx="67787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Seguridad y </a:t>
            </a:r>
            <a:r>
              <a:rPr lang="es-E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s-ES" sz="28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alud en el </a:t>
            </a:r>
            <a:r>
              <a:rPr lang="es-E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r>
              <a:rPr lang="es-ES" sz="28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rabajo</a:t>
            </a:r>
            <a:endParaRPr lang="es-E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C0106CD-0F10-22DC-6436-F0B3866FC14A}"/>
              </a:ext>
            </a:extLst>
          </p:cNvPr>
          <p:cNvSpPr/>
          <p:nvPr/>
        </p:nvSpPr>
        <p:spPr>
          <a:xfrm>
            <a:off x="2334895" y="1213208"/>
            <a:ext cx="5029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s-CO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nducción/Reinducción</a:t>
            </a:r>
            <a:endParaRPr lang="es-CO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2FC5F67-F22D-8D25-5A65-3DCE039D9CB4}"/>
              </a:ext>
            </a:extLst>
          </p:cNvPr>
          <p:cNvSpPr txBox="1"/>
          <p:nvPr/>
        </p:nvSpPr>
        <p:spPr>
          <a:xfrm>
            <a:off x="39869" y="1665599"/>
            <a:ext cx="6778709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59690" algn="just"/>
            <a:r>
              <a:rPr lang="es-ES" sz="2000" dirty="0"/>
              <a:t>Objetivo: </a:t>
            </a:r>
            <a:r>
              <a:rPr lang="es-ES" sz="1800" dirty="0">
                <a:effectLst/>
                <a:latin typeface="Arial" panose="020B0604020202020204" pitchFamily="34" charset="0"/>
                <a:ea typeface="Calibri Light" panose="020F0302020204030204" pitchFamily="34" charset="0"/>
              </a:rPr>
              <a:t>Su objeto es la ambientación inicial al medio que se va a trabajar y se programa para todos el personal nuevo y antiguo. Será ejecutada de forma y obligatoria. </a:t>
            </a:r>
            <a:endParaRPr lang="es-CO" sz="1800" dirty="0">
              <a:effectLst/>
              <a:latin typeface="Calibri Light" panose="020F0302020204030204" pitchFamily="34" charset="0"/>
              <a:ea typeface="Calibri Light" panose="020F0302020204030204" pitchFamily="34" charset="0"/>
            </a:endParaRPr>
          </a:p>
          <a:p>
            <a:pPr algn="just"/>
            <a:r>
              <a:rPr lang="es-ES" sz="2000" dirty="0"/>
              <a:t>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E8178ED-6500-0DD9-C8EF-F237D6FF5901}"/>
              </a:ext>
            </a:extLst>
          </p:cNvPr>
          <p:cNvSpPr txBox="1"/>
          <p:nvPr/>
        </p:nvSpPr>
        <p:spPr>
          <a:xfrm>
            <a:off x="226259" y="5160885"/>
            <a:ext cx="4479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Decreto 1072 de 2015- Capitulo 6  SG-SST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52D3FE0-F4D8-39C4-4F39-AC0816F37981}"/>
              </a:ext>
            </a:extLst>
          </p:cNvPr>
          <p:cNvSpPr txBox="1"/>
          <p:nvPr/>
        </p:nvSpPr>
        <p:spPr>
          <a:xfrm>
            <a:off x="245864" y="5703717"/>
            <a:ext cx="6097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ARTÍCULO 2.2.4.6.11. Capacitación en seguridad y salud en el trabajo - SST</a:t>
            </a:r>
            <a:endParaRPr lang="es-CO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C16049B-C5A4-4AEE-9243-3BBAB4CB9CD7}"/>
              </a:ext>
            </a:extLst>
          </p:cNvPr>
          <p:cNvSpPr/>
          <p:nvPr/>
        </p:nvSpPr>
        <p:spPr>
          <a:xfrm>
            <a:off x="245864" y="5426805"/>
            <a:ext cx="60976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Resolución 0312 de 2019 estándares Mínimos de SG-SST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F6446E5-D404-DC87-0B92-5BC423D65E99}"/>
              </a:ext>
            </a:extLst>
          </p:cNvPr>
          <p:cNvSpPr txBox="1"/>
          <p:nvPr/>
        </p:nvSpPr>
        <p:spPr>
          <a:xfrm>
            <a:off x="245864" y="4842324"/>
            <a:ext cx="46035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1" i="0" dirty="0">
                <a:solidFill>
                  <a:schemeClr val="accent2">
                    <a:lumMod val="75000"/>
                  </a:schemeClr>
                </a:solidFill>
                <a:effectLst/>
              </a:rPr>
              <a:t>NORMATIVIDAD </a:t>
            </a:r>
            <a:endParaRPr lang="es-CO" dirty="0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A23C41E7-B168-CB97-F50A-0C74D3CCEBD5}"/>
              </a:ext>
            </a:extLst>
          </p:cNvPr>
          <p:cNvSpPr/>
          <p:nvPr/>
        </p:nvSpPr>
        <p:spPr>
          <a:xfrm>
            <a:off x="1277709" y="2670402"/>
            <a:ext cx="2032000" cy="9719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Empleados</a:t>
            </a: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CD7014FA-01BC-0BEE-F3EB-0ED1F48AD208}"/>
              </a:ext>
            </a:extLst>
          </p:cNvPr>
          <p:cNvSpPr/>
          <p:nvPr/>
        </p:nvSpPr>
        <p:spPr>
          <a:xfrm>
            <a:off x="3247614" y="2651224"/>
            <a:ext cx="2032000" cy="9719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Estudiantes</a:t>
            </a: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ABDDC496-2B5C-94A1-9952-EF5EEE8DDD0B}"/>
              </a:ext>
            </a:extLst>
          </p:cNvPr>
          <p:cNvSpPr/>
          <p:nvPr/>
        </p:nvSpPr>
        <p:spPr>
          <a:xfrm>
            <a:off x="1257010" y="3494740"/>
            <a:ext cx="2032000" cy="9719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Trabajadores oficiales</a:t>
            </a: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777084E8-F6E1-EBFC-9943-B23521633C1D}"/>
              </a:ext>
            </a:extLst>
          </p:cNvPr>
          <p:cNvSpPr/>
          <p:nvPr/>
        </p:nvSpPr>
        <p:spPr>
          <a:xfrm>
            <a:off x="3206217" y="3524199"/>
            <a:ext cx="2032000" cy="9719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Contratistas</a:t>
            </a:r>
          </a:p>
        </p:txBody>
      </p:sp>
    </p:spTree>
    <p:extLst>
      <p:ext uri="{BB962C8B-B14F-4D97-AF65-F5344CB8AC3E}">
        <p14:creationId xmlns:p14="http://schemas.microsoft.com/office/powerpoint/2010/main" val="181103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FFFB43-AE33-441A-95E0-6EFD7F742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084" y="20297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COMITÉ PARITARIO DE SEGURIDAD Y SALUD EN EL TRABAJO -COPASST</a:t>
            </a:r>
            <a:endParaRPr lang="es-CO" sz="28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41ACCF-5AD0-4AAE-9B39-D7A3D38A08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557" y="1644096"/>
            <a:ext cx="4916905" cy="4916905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E65373E-E14E-4085-87B7-9C2D0605E3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7828" y="5356613"/>
            <a:ext cx="3435791" cy="1729838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3EF2EA21-24B1-3CDF-B2A0-58CD430013FA}"/>
              </a:ext>
            </a:extLst>
          </p:cNvPr>
          <p:cNvSpPr/>
          <p:nvPr/>
        </p:nvSpPr>
        <p:spPr>
          <a:xfrm>
            <a:off x="185301" y="4352228"/>
            <a:ext cx="2554860" cy="9795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dirty="0">
                <a:solidFill>
                  <a:schemeClr val="tx1"/>
                </a:solidFill>
              </a:rPr>
              <a:t>El desarrollo de las actividades  de seguridad y salud en el Trabajo</a:t>
            </a:r>
            <a:endParaRPr lang="es-CO" dirty="0">
              <a:solidFill>
                <a:schemeClr val="tx1"/>
              </a:solidFill>
            </a:endParaRPr>
          </a:p>
          <a:p>
            <a:pPr algn="just"/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29D985F5-941B-5716-F7B5-2E1FE80C8118}"/>
              </a:ext>
            </a:extLst>
          </p:cNvPr>
          <p:cNvSpPr/>
          <p:nvPr/>
        </p:nvSpPr>
        <p:spPr>
          <a:xfrm>
            <a:off x="232354" y="3266420"/>
            <a:ext cx="2612623" cy="7963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dirty="0">
                <a:solidFill>
                  <a:schemeClr val="tx1"/>
                </a:solidFill>
              </a:rPr>
              <a:t>La Salud en los lugares y ambientes de trabajo.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7D1391EC-FD07-DF59-5FA9-0B4698F94E02}"/>
              </a:ext>
            </a:extLst>
          </p:cNvPr>
          <p:cNvSpPr txBox="1"/>
          <p:nvPr/>
        </p:nvSpPr>
        <p:spPr>
          <a:xfrm>
            <a:off x="642478" y="2998977"/>
            <a:ext cx="1430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PROMUEVE</a:t>
            </a:r>
            <a:endParaRPr lang="es-CO" dirty="0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F008742B-3276-7301-7560-A781F6D34762}"/>
              </a:ext>
            </a:extLst>
          </p:cNvPr>
          <p:cNvSpPr txBox="1"/>
          <p:nvPr/>
        </p:nvSpPr>
        <p:spPr>
          <a:xfrm>
            <a:off x="747696" y="4052585"/>
            <a:ext cx="1430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VIGILA</a:t>
            </a:r>
            <a:endParaRPr lang="es-CO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DA311CBD-6D6B-5781-73DA-A1290D36911C}"/>
              </a:ext>
            </a:extLst>
          </p:cNvPr>
          <p:cNvSpPr txBox="1"/>
          <p:nvPr/>
        </p:nvSpPr>
        <p:spPr>
          <a:xfrm>
            <a:off x="4341100" y="2930328"/>
            <a:ext cx="9268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VISITA</a:t>
            </a:r>
            <a:endParaRPr lang="es-CO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40B8150A-0A20-F956-17B0-8B1ADCF4DD7E}"/>
              </a:ext>
            </a:extLst>
          </p:cNvPr>
          <p:cNvSpPr/>
          <p:nvPr/>
        </p:nvSpPr>
        <p:spPr>
          <a:xfrm>
            <a:off x="3153282" y="3230973"/>
            <a:ext cx="3067919" cy="8253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dirty="0">
                <a:solidFill>
                  <a:schemeClr val="tx1"/>
                </a:solidFill>
              </a:rPr>
              <a:t>Periódicamente los lugares de trabajo </a:t>
            </a:r>
            <a:endParaRPr lang="es-CO" dirty="0">
              <a:solidFill>
                <a:schemeClr val="tx1"/>
              </a:solidFill>
            </a:endParaRPr>
          </a:p>
          <a:p>
            <a:pPr algn="just"/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193B3A74-B8E9-0E74-5C9E-B386644AF415}"/>
              </a:ext>
            </a:extLst>
          </p:cNvPr>
          <p:cNvSpPr/>
          <p:nvPr/>
        </p:nvSpPr>
        <p:spPr>
          <a:xfrm>
            <a:off x="254781" y="5859005"/>
            <a:ext cx="2612623" cy="81887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s-ES" dirty="0">
              <a:solidFill>
                <a:schemeClr val="tx1"/>
              </a:solidFill>
            </a:endParaRPr>
          </a:p>
          <a:p>
            <a:pPr algn="just"/>
            <a:r>
              <a:rPr lang="es-ES" dirty="0">
                <a:solidFill>
                  <a:schemeClr val="tx1"/>
                </a:solidFill>
              </a:rPr>
              <a:t>Con el análisis de las causas de los accidentes de trabajo</a:t>
            </a:r>
            <a:endParaRPr lang="es-CO" dirty="0">
              <a:solidFill>
                <a:schemeClr val="tx1"/>
              </a:solidFill>
            </a:endParaRPr>
          </a:p>
          <a:p>
            <a:pPr algn="just"/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A8A51A94-B4D3-92BD-EBF4-FB36D4447FCA}"/>
              </a:ext>
            </a:extLst>
          </p:cNvPr>
          <p:cNvSpPr txBox="1"/>
          <p:nvPr/>
        </p:nvSpPr>
        <p:spPr>
          <a:xfrm>
            <a:off x="518560" y="5446029"/>
            <a:ext cx="13409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COLABORA</a:t>
            </a:r>
            <a:endParaRPr lang="es-CO" dirty="0"/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3FAE11CC-9C18-8D8E-E710-C6551AE1C477}"/>
              </a:ext>
            </a:extLst>
          </p:cNvPr>
          <p:cNvSpPr txBox="1"/>
          <p:nvPr/>
        </p:nvSpPr>
        <p:spPr>
          <a:xfrm>
            <a:off x="3976890" y="4057334"/>
            <a:ext cx="117893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SIRVE </a:t>
            </a:r>
            <a:endParaRPr lang="es-CO" sz="1600" dirty="0"/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46742756-03BA-EF8F-4A8E-17834F64728C}"/>
              </a:ext>
            </a:extLst>
          </p:cNvPr>
          <p:cNvSpPr/>
          <p:nvPr/>
        </p:nvSpPr>
        <p:spPr>
          <a:xfrm>
            <a:off x="3091185" y="4361640"/>
            <a:ext cx="3081061" cy="9795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CO" dirty="0">
                <a:solidFill>
                  <a:schemeClr val="tx1"/>
                </a:solidFill>
              </a:rPr>
              <a:t>Como organismo de coordinación entre empleador y los trabajadores </a:t>
            </a:r>
          </a:p>
          <a:p>
            <a:pPr algn="just"/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B316FDAF-E7A9-7E78-5462-8A8EE74E9906}"/>
              </a:ext>
            </a:extLst>
          </p:cNvPr>
          <p:cNvSpPr/>
          <p:nvPr/>
        </p:nvSpPr>
        <p:spPr>
          <a:xfrm>
            <a:off x="3038205" y="5815361"/>
            <a:ext cx="3134041" cy="90616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s-CO" dirty="0">
              <a:solidFill>
                <a:schemeClr val="tx1"/>
              </a:solidFill>
            </a:endParaRPr>
          </a:p>
          <a:p>
            <a:pPr algn="just"/>
            <a:r>
              <a:rPr lang="es-CO" dirty="0">
                <a:solidFill>
                  <a:schemeClr val="tx1"/>
                </a:solidFill>
              </a:rPr>
              <a:t>Los reclamos de los trabajadores relacionados con la Salud Ocupacional</a:t>
            </a:r>
          </a:p>
          <a:p>
            <a:pPr algn="just"/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A57D3BDC-0C65-3EC0-31F0-6681885ED61D}"/>
              </a:ext>
            </a:extLst>
          </p:cNvPr>
          <p:cNvSpPr txBox="1"/>
          <p:nvPr/>
        </p:nvSpPr>
        <p:spPr>
          <a:xfrm>
            <a:off x="3814045" y="5455332"/>
            <a:ext cx="1158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solidFill>
                  <a:schemeClr val="tx1"/>
                </a:solidFill>
              </a:rPr>
              <a:t>TRAMITA</a:t>
            </a:r>
            <a:endParaRPr lang="es-CO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1245A66-206C-FFC0-C2D3-291FF9D58A6F}"/>
              </a:ext>
            </a:extLst>
          </p:cNvPr>
          <p:cNvSpPr txBox="1"/>
          <p:nvPr/>
        </p:nvSpPr>
        <p:spPr>
          <a:xfrm>
            <a:off x="4774428" y="115920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0" i="0" dirty="0">
                <a:solidFill>
                  <a:srgbClr val="464646"/>
                </a:solidFill>
                <a:effectLst/>
                <a:latin typeface="Roboto Slab" pitchFamily="2" charset="0"/>
              </a:rPr>
              <a:t>Resolución 2013 de 1986- Decreto 1072 de 2015</a:t>
            </a:r>
            <a:endParaRPr lang="es-CO" dirty="0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1F4364A2-77A8-36BD-BA30-1232AF0806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938620"/>
              </p:ext>
            </p:extLst>
          </p:nvPr>
        </p:nvGraphicFramePr>
        <p:xfrm>
          <a:off x="503616" y="1641441"/>
          <a:ext cx="2070100" cy="12433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70100">
                  <a:extLst>
                    <a:ext uri="{9D8B030D-6E8A-4147-A177-3AD203B41FA5}">
                      <a16:colId xmlns:a16="http://schemas.microsoft.com/office/drawing/2014/main" val="3919488260"/>
                    </a:ext>
                  </a:extLst>
                </a:gridCol>
              </a:tblGrid>
              <a:tr h="2463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 SILVIA EUGENIA ÁLZATE HERNÁNDEZ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4026440948"/>
                  </a:ext>
                </a:extLst>
              </a:tr>
              <a:tr h="33231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 JULIAN RAMIREZ GUARIN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628894919"/>
                  </a:ext>
                </a:extLst>
              </a:tr>
              <a:tr h="33231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BEATRIZ LILIANA ARBELÁEZ RAMÍREZ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777930207"/>
                  </a:ext>
                </a:extLst>
              </a:tr>
              <a:tr h="33231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JENNY ANDREA CORREA GUITIÉRREZ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81681402"/>
                  </a:ext>
                </a:extLst>
              </a:tr>
            </a:tbl>
          </a:graphicData>
        </a:graphic>
      </p:graphicFrame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607552DD-9458-049B-C8B8-E06DDF8D9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4257669"/>
              </p:ext>
            </p:extLst>
          </p:nvPr>
        </p:nvGraphicFramePr>
        <p:xfrm>
          <a:off x="3769454" y="1636131"/>
          <a:ext cx="2070100" cy="12433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70100">
                  <a:extLst>
                    <a:ext uri="{9D8B030D-6E8A-4147-A177-3AD203B41FA5}">
                      <a16:colId xmlns:a16="http://schemas.microsoft.com/office/drawing/2014/main" val="2959421356"/>
                    </a:ext>
                  </a:extLst>
                </a:gridCol>
              </a:tblGrid>
              <a:tr h="36052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EDWAR FABER PÉREZ OQUENTO 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333513247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TRINIDAD CECILIA GIRALDO CUERVO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491442567"/>
                  </a:ext>
                </a:extLst>
              </a:tr>
              <a:tr h="2673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 VALENTINA OSORIO GÓMEZ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721509684"/>
                  </a:ext>
                </a:extLst>
              </a:tr>
              <a:tr h="2673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ZOHÉ VELASQUEZ GONZÁLEZ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884292647"/>
                  </a:ext>
                </a:extLst>
              </a:tr>
            </a:tbl>
          </a:graphicData>
        </a:graphic>
      </p:graphicFrame>
      <p:cxnSp>
        <p:nvCxnSpPr>
          <p:cNvPr id="9" name="Conector: angular 8">
            <a:extLst>
              <a:ext uri="{FF2B5EF4-FFF2-40B4-BE49-F238E27FC236}">
                <a16:creationId xmlns:a16="http://schemas.microsoft.com/office/drawing/2014/main" id="{85220AD6-0ABC-D216-C9E3-74074BCE67BD}"/>
              </a:ext>
            </a:extLst>
          </p:cNvPr>
          <p:cNvCxnSpPr/>
          <p:nvPr/>
        </p:nvCxnSpPr>
        <p:spPr>
          <a:xfrm flipV="1">
            <a:off x="2573716" y="1694898"/>
            <a:ext cx="1195738" cy="548771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5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B8FD146-063C-C674-B10C-8E00F6A74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454" y="2561385"/>
            <a:ext cx="2857607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EFFFB43-AE33-441A-95E0-6EFD7F742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084" y="20297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COMITÉ DE CONVIVENCIA LABORAL -COCOLAB</a:t>
            </a:r>
            <a:endParaRPr lang="es-CO" sz="28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41ACCF-5AD0-4AAE-9B39-D7A3D38A085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3659" y="1533288"/>
            <a:ext cx="4053354" cy="4354164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E65373E-E14E-4085-87B7-9C2D0605E30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523" y="4745807"/>
            <a:ext cx="3435791" cy="1729838"/>
          </a:xfrm>
          <a:prstGeom prst="rect">
            <a:avLst/>
          </a:prstGeom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3EF2EA21-24B1-3CDF-B2A0-58CD430013FA}"/>
              </a:ext>
            </a:extLst>
          </p:cNvPr>
          <p:cNvSpPr/>
          <p:nvPr/>
        </p:nvSpPr>
        <p:spPr>
          <a:xfrm>
            <a:off x="140966" y="5498613"/>
            <a:ext cx="2230304" cy="10597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dirty="0">
                <a:solidFill>
                  <a:srgbClr val="202124"/>
                </a:solidFill>
                <a:latin typeface="Google Sans"/>
              </a:rPr>
              <a:t>Se</a:t>
            </a:r>
            <a:r>
              <a:rPr lang="es-ES" b="0" i="0" dirty="0">
                <a:solidFill>
                  <a:srgbClr val="202124"/>
                </a:solidFill>
                <a:effectLst/>
                <a:latin typeface="Google Sans"/>
              </a:rPr>
              <a:t>guimiento a los compromisos adquiridos por las partes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29D985F5-941B-5716-F7B5-2E1FE80C8118}"/>
              </a:ext>
            </a:extLst>
          </p:cNvPr>
          <p:cNvSpPr/>
          <p:nvPr/>
        </p:nvSpPr>
        <p:spPr>
          <a:xfrm>
            <a:off x="2379633" y="1885710"/>
            <a:ext cx="2734863" cy="10597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b="0" i="0" dirty="0">
                <a:solidFill>
                  <a:srgbClr val="202124"/>
                </a:solidFill>
                <a:effectLst/>
                <a:latin typeface="Google Sans"/>
              </a:rPr>
              <a:t>y dar trámite a las quejas presentadas referentes a acoso laboral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7D1391EC-FD07-DF59-5FA9-0B4698F94E02}"/>
              </a:ext>
            </a:extLst>
          </p:cNvPr>
          <p:cNvSpPr txBox="1"/>
          <p:nvPr/>
        </p:nvSpPr>
        <p:spPr>
          <a:xfrm>
            <a:off x="3282995" y="1669991"/>
            <a:ext cx="14300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b="1" dirty="0"/>
              <a:t>1.RECIBIR </a:t>
            </a:r>
            <a:endParaRPr lang="es-CO" sz="1600" b="1" dirty="0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F008742B-3276-7301-7560-A781F6D34762}"/>
              </a:ext>
            </a:extLst>
          </p:cNvPr>
          <p:cNvSpPr txBox="1"/>
          <p:nvPr/>
        </p:nvSpPr>
        <p:spPr>
          <a:xfrm>
            <a:off x="282563" y="5202462"/>
            <a:ext cx="14300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b="1" dirty="0"/>
              <a:t>3.HACER</a:t>
            </a:r>
            <a:endParaRPr lang="es-CO" sz="1600" b="1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DA311CBD-6D6B-5781-73DA-A1290D36911C}"/>
              </a:ext>
            </a:extLst>
          </p:cNvPr>
          <p:cNvSpPr txBox="1"/>
          <p:nvPr/>
        </p:nvSpPr>
        <p:spPr>
          <a:xfrm>
            <a:off x="708060" y="3429000"/>
            <a:ext cx="143007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CO"/>
            </a:defPPr>
            <a:lvl1pPr algn="just">
              <a:defRPr b="0" i="0">
                <a:solidFill>
                  <a:srgbClr val="202124"/>
                </a:solidFill>
                <a:effectLst/>
                <a:latin typeface="Google Sans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s-ES" sz="1600" b="1" dirty="0"/>
              <a:t>2.ADELANTAR</a:t>
            </a:r>
            <a:endParaRPr lang="es-CO" sz="1600" b="1" dirty="0"/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40B8150A-0A20-F956-17B0-8B1ADCF4DD7E}"/>
              </a:ext>
            </a:extLst>
          </p:cNvPr>
          <p:cNvSpPr/>
          <p:nvPr/>
        </p:nvSpPr>
        <p:spPr>
          <a:xfrm>
            <a:off x="211603" y="3588438"/>
            <a:ext cx="2230304" cy="12204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ES" dirty="0">
                <a:solidFill>
                  <a:srgbClr val="202124"/>
                </a:solidFill>
                <a:latin typeface="Google Sans"/>
              </a:rPr>
              <a:t>R</a:t>
            </a:r>
            <a:r>
              <a:rPr lang="es-ES" b="0" i="0" dirty="0">
                <a:solidFill>
                  <a:srgbClr val="202124"/>
                </a:solidFill>
                <a:effectLst/>
                <a:latin typeface="Google Sans"/>
              </a:rPr>
              <a:t>euniones para crear un espacio de diálogo entre las partes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3FAE11CC-9C18-8D8E-E710-C6551AE1C477}"/>
              </a:ext>
            </a:extLst>
          </p:cNvPr>
          <p:cNvSpPr txBox="1"/>
          <p:nvPr/>
        </p:nvSpPr>
        <p:spPr>
          <a:xfrm>
            <a:off x="3477980" y="6137091"/>
            <a:ext cx="1775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 dirty="0">
                <a:solidFill>
                  <a:srgbClr val="000000"/>
                </a:solidFill>
                <a:ea typeface="Times New Roman" panose="02020603050405020304" pitchFamily="18" charset="0"/>
              </a:rPr>
              <a:t>4.VERIFICAR</a:t>
            </a:r>
            <a:r>
              <a:rPr lang="es-CO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endParaRPr lang="es-CO" sz="1600" b="1" dirty="0"/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46742756-03BA-EF8F-4A8E-17834F64728C}"/>
              </a:ext>
            </a:extLst>
          </p:cNvPr>
          <p:cNvSpPr/>
          <p:nvPr/>
        </p:nvSpPr>
        <p:spPr>
          <a:xfrm>
            <a:off x="3302347" y="6333560"/>
            <a:ext cx="1829011" cy="4955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s-CO" dirty="0">
                <a:solidFill>
                  <a:srgbClr val="202124"/>
                </a:solidFill>
                <a:latin typeface="Google Sans"/>
              </a:rPr>
              <a:t>S</a:t>
            </a:r>
            <a:r>
              <a:rPr lang="es-CO" b="0" i="0" dirty="0">
                <a:solidFill>
                  <a:srgbClr val="202124"/>
                </a:solidFill>
                <a:effectLst/>
                <a:latin typeface="Google Sans"/>
              </a:rPr>
              <a:t>u cumplimiento.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2C44F64C-4F9B-FC7B-0F2A-DD8B131D73B9}"/>
              </a:ext>
            </a:extLst>
          </p:cNvPr>
          <p:cNvSpPr txBox="1"/>
          <p:nvPr/>
        </p:nvSpPr>
        <p:spPr>
          <a:xfrm>
            <a:off x="5310545" y="1076916"/>
            <a:ext cx="5637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0" i="0" dirty="0">
                <a:solidFill>
                  <a:srgbClr val="464646"/>
                </a:solidFill>
                <a:effectLst/>
                <a:latin typeface="Roboto Slab" pitchFamily="2" charset="0"/>
              </a:rPr>
              <a:t>Resolución 652 de 2012 y Resolución 1356 de 2012 </a:t>
            </a:r>
            <a:endParaRPr lang="es-CO" dirty="0"/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A4EE9E23-47D3-AE3B-7863-C63BBF40DFF0}"/>
              </a:ext>
            </a:extLst>
          </p:cNvPr>
          <p:cNvSpPr txBox="1"/>
          <p:nvPr/>
        </p:nvSpPr>
        <p:spPr>
          <a:xfrm>
            <a:off x="3098441" y="1076916"/>
            <a:ext cx="23248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solidFill>
                  <a:srgbClr val="464646"/>
                </a:solidFill>
                <a:latin typeface="Roboto Slab" pitchFamily="2" charset="0"/>
              </a:rPr>
              <a:t>Ley 1010 de 2006</a:t>
            </a:r>
            <a:endParaRPr lang="es-CO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B9D9A946-5EC6-0F75-31A4-B495294D9A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1543899"/>
              </p:ext>
            </p:extLst>
          </p:nvPr>
        </p:nvGraphicFramePr>
        <p:xfrm>
          <a:off x="5630332" y="2070481"/>
          <a:ext cx="2082025" cy="13923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82025">
                  <a:extLst>
                    <a:ext uri="{9D8B030D-6E8A-4147-A177-3AD203B41FA5}">
                      <a16:colId xmlns:a16="http://schemas.microsoft.com/office/drawing/2014/main" val="2624988062"/>
                    </a:ext>
                  </a:extLst>
                </a:gridCol>
              </a:tblGrid>
              <a:tr h="2763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SANDRA PATRICIA BETANCUR SOTO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648491015"/>
                  </a:ext>
                </a:extLst>
              </a:tr>
              <a:tr h="37201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DEISY MAYELY GIRALDO SOTO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957991298"/>
                  </a:ext>
                </a:extLst>
              </a:tr>
              <a:tr h="37201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LEONARDO DE JESÚS ARSTIZABAL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259890622"/>
                  </a:ext>
                </a:extLst>
              </a:tr>
              <a:tr h="37201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CARLOS MARIO ZAPATA GARCIA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676981185"/>
                  </a:ext>
                </a:extLst>
              </a:tr>
            </a:tbl>
          </a:graphicData>
        </a:graphic>
      </p:graphicFrame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6B5C93DE-48CC-D836-49D0-B8CA6E8C05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4901038"/>
              </p:ext>
            </p:extLst>
          </p:nvPr>
        </p:nvGraphicFramePr>
        <p:xfrm>
          <a:off x="5597809" y="4188550"/>
          <a:ext cx="2123791" cy="115506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23791">
                  <a:extLst>
                    <a:ext uri="{9D8B030D-6E8A-4147-A177-3AD203B41FA5}">
                      <a16:colId xmlns:a16="http://schemas.microsoft.com/office/drawing/2014/main" val="1774941585"/>
                    </a:ext>
                  </a:extLst>
                </a:gridCol>
              </a:tblGrid>
              <a:tr h="34055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LEIDY MARLLELY MARTINEZ GÓMEZ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890793491"/>
                  </a:ext>
                </a:extLst>
              </a:tr>
              <a:tr h="27306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MAIDA LISANA ALVAREZ CARDONA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457985386"/>
                  </a:ext>
                </a:extLst>
              </a:tr>
              <a:tr h="2589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MANUELA VILLA ARREDONDO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2478022300"/>
                  </a:ext>
                </a:extLst>
              </a:tr>
              <a:tr h="2824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GLORIA ELENA MORENO GÓMEZ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  <a:extLst>
                  <a:ext uri="{0D108BD9-81ED-4DB2-BD59-A6C34878D82A}">
                    <a16:rowId xmlns:a16="http://schemas.microsoft.com/office/drawing/2014/main" val="3705571061"/>
                  </a:ext>
                </a:extLst>
              </a:tr>
            </a:tbl>
          </a:graphicData>
        </a:graphic>
      </p:graphicFrame>
      <p:cxnSp>
        <p:nvCxnSpPr>
          <p:cNvPr id="21" name="Conector: angular 20">
            <a:extLst>
              <a:ext uri="{FF2B5EF4-FFF2-40B4-BE49-F238E27FC236}">
                <a16:creationId xmlns:a16="http://schemas.microsoft.com/office/drawing/2014/main" id="{4CD612C5-31E0-2670-F3F4-F604CB930B5D}"/>
              </a:ext>
            </a:extLst>
          </p:cNvPr>
          <p:cNvCxnSpPr/>
          <p:nvPr/>
        </p:nvCxnSpPr>
        <p:spPr>
          <a:xfrm rot="5400000">
            <a:off x="6270794" y="3694476"/>
            <a:ext cx="725681" cy="26246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875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D062383D-CB04-4983-B999-944864283FEA}"/>
              </a:ext>
            </a:extLst>
          </p:cNvPr>
          <p:cNvSpPr txBox="1">
            <a:spLocks/>
          </p:cNvSpPr>
          <p:nvPr/>
        </p:nvSpPr>
        <p:spPr>
          <a:xfrm>
            <a:off x="1" y="434205"/>
            <a:ext cx="12192000" cy="86053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4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BRIGADA DE EMERGENCIAS</a:t>
            </a:r>
            <a:endParaRPr kumimoji="0" lang="es-CO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F2AB4A9-5F43-40CB-869B-4C054045EC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46" b="14141"/>
          <a:stretch/>
        </p:blipFill>
        <p:spPr bwMode="auto">
          <a:xfrm>
            <a:off x="57240" y="2362602"/>
            <a:ext cx="12192000" cy="164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95DE997-4B71-486B-8EBD-754DC66294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096" y="1149513"/>
            <a:ext cx="2900288" cy="146022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FF6516A-861A-613D-2AC1-D673D1C102E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468" y="4652352"/>
            <a:ext cx="2328916" cy="2205648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DCA1D328-0568-A4C8-51B3-308E71E113F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23" y="4794674"/>
            <a:ext cx="3139101" cy="2004526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EEAF78DA-82A0-AC38-F702-B9C00AA3AEB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83" b="44214"/>
          <a:stretch/>
        </p:blipFill>
        <p:spPr>
          <a:xfrm>
            <a:off x="7819507" y="4652353"/>
            <a:ext cx="2688446" cy="2200394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CB39557B-3182-FE83-EB52-4CFA8CABC656}"/>
              </a:ext>
            </a:extLst>
          </p:cNvPr>
          <p:cNvSpPr txBox="1"/>
          <p:nvPr/>
        </p:nvSpPr>
        <p:spPr>
          <a:xfrm>
            <a:off x="57240" y="4021841"/>
            <a:ext cx="42461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s-CO"/>
            </a:defPPr>
            <a:lvl1pPr>
              <a:defRPr b="0" i="0">
                <a:solidFill>
                  <a:srgbClr val="040C28"/>
                </a:solidFill>
                <a:effectLst/>
              </a:defRPr>
            </a:lvl1pPr>
          </a:lstStyle>
          <a:p>
            <a:r>
              <a:rPr lang="es-ES" dirty="0"/>
              <a:t>Es un grupo de trabajadores organizados debidamente entrenados y capacitados </a:t>
            </a:r>
            <a:endParaRPr lang="es-CO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D2AB6C3D-0902-5091-1A89-5EC1CE0F1465}"/>
              </a:ext>
            </a:extLst>
          </p:cNvPr>
          <p:cNvSpPr txBox="1"/>
          <p:nvPr/>
        </p:nvSpPr>
        <p:spPr>
          <a:xfrm>
            <a:off x="5182261" y="4112199"/>
            <a:ext cx="57655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0" i="0" dirty="0">
                <a:solidFill>
                  <a:srgbClr val="040C28"/>
                </a:solidFill>
                <a:effectLst/>
              </a:rPr>
              <a:t>Para actuar antes, durante y después de una emergencia</a:t>
            </a:r>
            <a:endParaRPr lang="es-CO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4C025C2-4044-F0FF-E439-7B55499A4F4B}"/>
              </a:ext>
            </a:extLst>
          </p:cNvPr>
          <p:cNvSpPr txBox="1"/>
          <p:nvPr/>
        </p:nvSpPr>
        <p:spPr>
          <a:xfrm>
            <a:off x="5310545" y="1076916"/>
            <a:ext cx="5637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solidFill>
                  <a:srgbClr val="464646"/>
                </a:solidFill>
                <a:latin typeface="Roboto Slab" pitchFamily="2" charset="0"/>
              </a:rPr>
              <a:t>Decreto 1072 de 2015 art 2.2.4.6.25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9661329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ítulo 1">
            <a:extLst>
              <a:ext uri="{FF2B5EF4-FFF2-40B4-BE49-F238E27FC236}">
                <a16:creationId xmlns:a16="http://schemas.microsoft.com/office/drawing/2014/main" id="{157056EC-4AAC-D405-5BDE-F00606880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2975" y="490840"/>
            <a:ext cx="7046049" cy="702960"/>
          </a:xfrm>
        </p:spPr>
        <p:txBody>
          <a:bodyPr>
            <a:normAutofit/>
          </a:bodyPr>
          <a:lstStyle/>
          <a:p>
            <a:pPr algn="ctr"/>
            <a:r>
              <a:rPr lang="es-CO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BRIGADISTA POR DEPENDENCIA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E48A2C3A-92F0-A5E2-60D5-BE43EA4B04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4306796"/>
              </p:ext>
            </p:extLst>
          </p:nvPr>
        </p:nvGraphicFramePr>
        <p:xfrm>
          <a:off x="176270" y="1437996"/>
          <a:ext cx="11909234" cy="53793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602825">
                  <a:extLst>
                    <a:ext uri="{9D8B030D-6E8A-4147-A177-3AD203B41FA5}">
                      <a16:colId xmlns:a16="http://schemas.microsoft.com/office/drawing/2014/main" val="940945018"/>
                    </a:ext>
                  </a:extLst>
                </a:gridCol>
                <a:gridCol w="746468">
                  <a:extLst>
                    <a:ext uri="{9D8B030D-6E8A-4147-A177-3AD203B41FA5}">
                      <a16:colId xmlns:a16="http://schemas.microsoft.com/office/drawing/2014/main" val="742605283"/>
                    </a:ext>
                  </a:extLst>
                </a:gridCol>
                <a:gridCol w="6559941">
                  <a:extLst>
                    <a:ext uri="{9D8B030D-6E8A-4147-A177-3AD203B41FA5}">
                      <a16:colId xmlns:a16="http://schemas.microsoft.com/office/drawing/2014/main" val="1929936175"/>
                    </a:ext>
                  </a:extLst>
                </a:gridCol>
              </a:tblGrid>
              <a:tr h="136724"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800" kern="1200">
                          <a:effectLst/>
                        </a:rPr>
                        <a:t>NOMBRES Y APELLIDOS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8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800" kern="1200">
                          <a:effectLst/>
                        </a:rPr>
                        <a:t>CARGO / DEPENDENCIA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3142345433"/>
                  </a:ext>
                </a:extLst>
              </a:tr>
              <a:tr h="147117">
                <a:tc gridSpan="3"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DESPACHO DEL ALCALDE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508241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1 María Isabel Acevedo 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Profesional Univ. Comunicadora sede central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1614221549"/>
                  </a:ext>
                </a:extLst>
              </a:tr>
              <a:tr h="147117">
                <a:tc gridSpan="3"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SECRETARIA SERVICIOS ADMINISTRATIVOS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5757071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2.Edward Pérez Oquendo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Operario/ S. Administrativos c. convenciones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2659901521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3.Vladimir Vega Betancourt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Conductor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2744309845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4.Luis Alirio Valencia Valencia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Conductor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99775116"/>
                  </a:ext>
                </a:extLst>
              </a:tr>
              <a:tr h="210213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5  Wilmar Hernán Gómez Montoya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Prof. Univ./ Servicios administrativos-sistemas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3903388653"/>
                  </a:ext>
                </a:extLst>
              </a:tr>
              <a:tr h="147117">
                <a:tc gridSpan="3"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GOBIERNO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66733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6.Laura Cristina Gómez Cardona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Corregidora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3571515780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7.Julián Leonardo Peña López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Profesional universitario-casa de justicia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1409579924"/>
                  </a:ext>
                </a:extLst>
              </a:tr>
              <a:tr h="210213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 dirty="0">
                          <a:effectLst/>
                        </a:rPr>
                        <a:t>8.Francisco Javier Munera Aguirre</a:t>
                      </a:r>
                      <a:endParaRPr lang="es-CO" sz="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Profesional Universitario -casa de justicia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4253327189"/>
                  </a:ext>
                </a:extLst>
              </a:tr>
              <a:tr h="147117">
                <a:tc gridSpan="3"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SECRETARIA DE AGRICULTURA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6487712"/>
                  </a:ext>
                </a:extLst>
              </a:tr>
              <a:tr h="210213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 dirty="0">
                          <a:effectLst/>
                        </a:rPr>
                        <a:t>9.Judy Marcela Osorio Quintero</a:t>
                      </a:r>
                      <a:endParaRPr lang="es-CO" sz="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Secretaria de agricultura y medio ambiente-técnica operativa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966966567"/>
                  </a:ext>
                </a:extLst>
              </a:tr>
              <a:tr h="147117">
                <a:tc gridSpan="3"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SECRETARIA DE DEPORTES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4688986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10.Andrés Villegas Moncada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Instructor/sec. Deportes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2210641727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11.Robinson Bedoya Correa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Técnico administrativo. / sec. Deportes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2556427617"/>
                  </a:ext>
                </a:extLst>
              </a:tr>
              <a:tr h="147117">
                <a:tc gridSpan="3"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SECRETARIA DE PLANEACIÓN 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0055517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12.Andrés Julián Sossa Gómez 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Tec. Adm/ planeación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4105132957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13.Luis Fernando Osorio Vargas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Tec.operativo/ planeación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3129580289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14.Lizette Torres Arboleda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Tec.Adm/ planeación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619282804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15.Yensi Patricia García Buitrago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 dirty="0">
                          <a:effectLst/>
                        </a:rPr>
                        <a:t>Auxiliar Administrativo</a:t>
                      </a:r>
                      <a:endParaRPr lang="es-CO" sz="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1390938348"/>
                  </a:ext>
                </a:extLst>
              </a:tr>
              <a:tr h="381984">
                <a:tc gridSpan="3"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 dirty="0">
                          <a:effectLst/>
                        </a:rPr>
                        <a:t>SECRETARIA DE HACIENDA Y DESARROLLO FINANCIERO:</a:t>
                      </a:r>
                      <a:endParaRPr lang="es-CO" sz="800" kern="100" dirty="0">
                        <a:effectLst/>
                      </a:endParaRPr>
                    </a:p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 dirty="0">
                          <a:effectLst/>
                        </a:rPr>
                        <a:t>16. Juliana María </a:t>
                      </a:r>
                      <a:r>
                        <a:rPr lang="es-ES" sz="10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Rico López                                                                                                                                         </a:t>
                      </a:r>
                      <a:r>
                        <a:rPr lang="es-ES" sz="1000" b="0" kern="1200" dirty="0">
                          <a:solidFill>
                            <a:schemeClr val="tx1"/>
                          </a:solidFill>
                          <a:effectLst/>
                        </a:rPr>
                        <a:t>Auxiliar Administrativo</a:t>
                      </a:r>
                      <a:endParaRPr lang="es-CO" sz="8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705374"/>
                  </a:ext>
                </a:extLst>
              </a:tr>
              <a:tr h="147117">
                <a:tc gridSpan="3"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SECRETARIA DE EDUCACIÓN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5814803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17.Jorge Andrés Madrid García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Prof. Univ. / sec. Educación sede educación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2183203248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 dirty="0">
                          <a:effectLst/>
                        </a:rPr>
                        <a:t>18.Zohé Velásquez González</a:t>
                      </a:r>
                      <a:endParaRPr lang="es-CO" sz="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 dirty="0">
                          <a:effectLst/>
                        </a:rPr>
                        <a:t>Aux Administrativa. / sec. Educación-biblioteca</a:t>
                      </a:r>
                      <a:endParaRPr lang="es-CO" sz="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2590847645"/>
                  </a:ext>
                </a:extLst>
              </a:tr>
              <a:tr h="147117">
                <a:tc gridSpan="3"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SECRETARIA DE SALUD Y PROTECCIÓN SOCIAL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4767602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19.Ana María Mora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Prof. Univ.  /S. Salud casa de inclusión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2959278170"/>
                  </a:ext>
                </a:extLst>
              </a:tr>
              <a:tr h="210213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20.Bani Alejandra Granda González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Prof. Univ. /S. Salud centro vida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3064136766"/>
                  </a:ext>
                </a:extLst>
              </a:tr>
              <a:tr h="147117"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21.Yurani Castro Marulanda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 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>
                          <a:effectLst/>
                        </a:rPr>
                        <a:t>Prof. Univ. /S. Salud-centro vida</a:t>
                      </a:r>
                      <a:endParaRPr lang="es-CO" sz="8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extLst>
                  <a:ext uri="{0D108BD9-81ED-4DB2-BD59-A6C34878D82A}">
                    <a16:rowId xmlns:a16="http://schemas.microsoft.com/office/drawing/2014/main" val="3031936176"/>
                  </a:ext>
                </a:extLst>
              </a:tr>
              <a:tr h="147117">
                <a:tc gridSpan="3">
                  <a:txBody>
                    <a:bodyPr/>
                    <a:lstStyle/>
                    <a:p>
                      <a:pPr algn="l">
                        <a:lnSpc>
                          <a:spcPts val="1190"/>
                        </a:lnSpc>
                        <a:spcAft>
                          <a:spcPts val="800"/>
                        </a:spcAft>
                      </a:pPr>
                      <a:r>
                        <a:rPr lang="es-ES" sz="1000" kern="1200" dirty="0">
                          <a:effectLst/>
                        </a:rPr>
                        <a:t>SECRETARIA DE TRÁNSITO</a:t>
                      </a:r>
                      <a:endParaRPr lang="es-CO" sz="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4123" marR="24123" marT="6701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1620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1819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5DE2DB-173F-4780-9811-B242C25FD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5877"/>
            <a:ext cx="10515600" cy="534951"/>
          </a:xfrm>
        </p:spPr>
        <p:txBody>
          <a:bodyPr>
            <a:normAutofit fontScale="90000"/>
          </a:bodyPr>
          <a:lstStyle/>
          <a:p>
            <a:pPr algn="ctr"/>
            <a:r>
              <a:rPr lang="es-ES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PELIGROS</a:t>
            </a:r>
            <a:endParaRPr lang="es-CO" b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C69A204C-359F-9A19-4F30-3F684B8615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267" t="31724" r="8361" b="9046"/>
          <a:stretch/>
        </p:blipFill>
        <p:spPr>
          <a:xfrm>
            <a:off x="0" y="1145629"/>
            <a:ext cx="11582399" cy="5712371"/>
          </a:xfrm>
          <a:prstGeom prst="rect">
            <a:avLst/>
          </a:prstGeom>
        </p:spPr>
      </p:pic>
      <p:sp>
        <p:nvSpPr>
          <p:cNvPr id="20" name="Rectángulo 19">
            <a:extLst>
              <a:ext uri="{FF2B5EF4-FFF2-40B4-BE49-F238E27FC236}">
                <a16:creationId xmlns:a16="http://schemas.microsoft.com/office/drawing/2014/main" id="{FF56F0B9-05E1-EABC-D2E1-8B6DA1F7FA8B}"/>
              </a:ext>
            </a:extLst>
          </p:cNvPr>
          <p:cNvSpPr/>
          <p:nvPr/>
        </p:nvSpPr>
        <p:spPr>
          <a:xfrm>
            <a:off x="8450317" y="6169573"/>
            <a:ext cx="1618593" cy="147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80AA9D58-9365-DA3F-9B72-21913598E873}"/>
              </a:ext>
            </a:extLst>
          </p:cNvPr>
          <p:cNvSpPr/>
          <p:nvPr/>
        </p:nvSpPr>
        <p:spPr>
          <a:xfrm>
            <a:off x="1124607" y="5150069"/>
            <a:ext cx="1429407" cy="5623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7501249-5978-7E8A-5C48-02337A4F3BD3}"/>
              </a:ext>
            </a:extLst>
          </p:cNvPr>
          <p:cNvSpPr/>
          <p:nvPr/>
        </p:nvSpPr>
        <p:spPr>
          <a:xfrm>
            <a:off x="1124607" y="4435365"/>
            <a:ext cx="1429407" cy="5623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0534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1D15126-83D1-87C2-D4A9-2230058E42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63" t="13705" r="9563" b="29174"/>
          <a:stretch/>
        </p:blipFill>
        <p:spPr>
          <a:xfrm>
            <a:off x="99152" y="506776"/>
            <a:ext cx="12008385" cy="635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014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5DE2DB-173F-4780-9811-B242C25FD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5877"/>
            <a:ext cx="10515600" cy="534951"/>
          </a:xfrm>
        </p:spPr>
        <p:txBody>
          <a:bodyPr>
            <a:normAutofit fontScale="90000"/>
          </a:bodyPr>
          <a:lstStyle/>
          <a:p>
            <a:pPr algn="ctr"/>
            <a:r>
              <a:rPr lang="es-ES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MEDIDAS PREVENTIVAS</a:t>
            </a:r>
            <a:endParaRPr lang="es-CO" b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FF56F0B9-05E1-EABC-D2E1-8B6DA1F7FA8B}"/>
              </a:ext>
            </a:extLst>
          </p:cNvPr>
          <p:cNvSpPr/>
          <p:nvPr/>
        </p:nvSpPr>
        <p:spPr>
          <a:xfrm>
            <a:off x="8450317" y="6169573"/>
            <a:ext cx="1618593" cy="147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80AA9D58-9365-DA3F-9B72-21913598E873}"/>
              </a:ext>
            </a:extLst>
          </p:cNvPr>
          <p:cNvSpPr/>
          <p:nvPr/>
        </p:nvSpPr>
        <p:spPr>
          <a:xfrm>
            <a:off x="1124607" y="5150069"/>
            <a:ext cx="1429407" cy="5623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7501249-5978-7E8A-5C48-02337A4F3BD3}"/>
              </a:ext>
            </a:extLst>
          </p:cNvPr>
          <p:cNvSpPr/>
          <p:nvPr/>
        </p:nvSpPr>
        <p:spPr>
          <a:xfrm>
            <a:off x="1124607" y="4435365"/>
            <a:ext cx="1429407" cy="5623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F1F5230-8F6A-BD50-82B2-ED83A08C95C7}"/>
              </a:ext>
            </a:extLst>
          </p:cNvPr>
          <p:cNvSpPr/>
          <p:nvPr/>
        </p:nvSpPr>
        <p:spPr>
          <a:xfrm>
            <a:off x="270934" y="1340361"/>
            <a:ext cx="11184466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Notique inmediatamente cualquier accidente, acto o condición que ponga en riesgo su seguridad y la de otras personas en el formato F-RH 032 reporte  de Actos, condiciones inseguras, cuasi  o accidentes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Promover el Auto cuidado- te cuido, me cuidas y  nos cuidamos.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Evalúe y controle los riesgos antes de ejecutar cualquier tarea; evite improvisar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Aplique las pautas de higiene postural y de manipulación de cargas. 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Realice diariamente pausas activas.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i="0" dirty="0">
                <a:effectLst/>
              </a:rPr>
              <a:t>Revisa de forma periódica tus hábitos de trabajo para detectar posibles actuaciones que puedan generar riesgos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Mientras se desplaza evite hablar por celular, leer o chatear. Mire siempre dónde pisa y mantenga una mano libre para apoyarse si fuese necesario</a:t>
            </a:r>
            <a:endParaRPr lang="es-ES" i="0" dirty="0">
              <a:effectLst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i="0" dirty="0">
                <a:effectLst/>
              </a:rPr>
              <a:t>Utiliza las herramientas y equipos de trabajo adecuados </a:t>
            </a:r>
            <a:endParaRPr lang="es-ES" dirty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i="0" dirty="0">
                <a:effectLst/>
              </a:rPr>
              <a:t>Usa equipos de protección individual si tu trabajo los requiere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Mantenga su zona de trabajo limpia y organizada.</a:t>
            </a:r>
            <a:endParaRPr lang="es-ES" i="0" dirty="0">
              <a:effectLst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Participa en las actividades de capacitación y entrenamiento programados</a:t>
            </a:r>
            <a:endParaRPr lang="es-ES" i="0" dirty="0">
              <a:effectLst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Acude a los comités de acuerdo a la necesidad</a:t>
            </a:r>
            <a:endParaRPr lang="es-ES" i="0" dirty="0">
              <a:effectLst/>
            </a:endParaRP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Vigila tu salud mental y acude a la Unidad de R.H, si requieres una cita por psicología.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CO" dirty="0"/>
              <a:t>Participa con tu aportes en las buenas prácticas preventivas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Utiliza los canales que promuevan una comunicación preventiva fluida y activa con todo tu equipo de trabajo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En casos de emergencia siga los procedimientos de seguridad y repórtela a los brigadistas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Ninguna labor puede efectuarse bajo los efectos del alcohol o de las drogas.</a:t>
            </a:r>
            <a:endParaRPr lang="es-ES" i="0" dirty="0">
              <a:solidFill>
                <a:srgbClr val="3B3B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15351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FFFB43-AE33-441A-95E0-6EFD7F742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084" y="20297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CO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INCAPACIDADES POR AT-EL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41ACCF-5AD0-4AAE-9B39-D7A3D38A08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727" y="1557417"/>
            <a:ext cx="4617221" cy="4354164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E65373E-E14E-4085-87B7-9C2D0605E3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0793" y="4761651"/>
            <a:ext cx="3435791" cy="1729838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4A7D6C54-E5BC-A10C-D37B-90C3C3B4039F}"/>
              </a:ext>
            </a:extLst>
          </p:cNvPr>
          <p:cNvSpPr txBox="1">
            <a:spLocks/>
          </p:cNvSpPr>
          <p:nvPr/>
        </p:nvSpPr>
        <p:spPr>
          <a:xfrm>
            <a:off x="85022" y="2937824"/>
            <a:ext cx="335048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s-CO"/>
            </a:defPPr>
            <a:lvl1pPr lvl="0" algn="just" fontAlgn="auto">
              <a:defRPr>
                <a:effectLst/>
                <a:latin typeface="Arial" panose="020B0604020202020204" pitchFamily="34" charset="0"/>
                <a:ea typeface="Times New Roman" panose="02020603050405020304" pitchFamily="18" charset="0"/>
              </a:defRPr>
            </a:lvl1pPr>
          </a:lstStyle>
          <a:p>
            <a:r>
              <a:rPr lang="es-CO" b="1" dirty="0"/>
              <a:t>Incapacidades por A</a:t>
            </a:r>
            <a:r>
              <a:rPr lang="es-CO" b="1" u="sng" dirty="0"/>
              <a:t>ccidente</a:t>
            </a:r>
            <a:r>
              <a:rPr lang="es-CO" b="1" dirty="0"/>
              <a:t> o </a:t>
            </a:r>
            <a:r>
              <a:rPr lang="es-CO" b="1" u="sng" dirty="0"/>
              <a:t>enfermedad</a:t>
            </a:r>
            <a:r>
              <a:rPr lang="es-CO" b="1" dirty="0"/>
              <a:t> Laboral se refiere a</a:t>
            </a:r>
            <a:r>
              <a:rPr lang="es-CO" dirty="0"/>
              <a:t>: Aquella que se produce como consecuencia directa de las labores realizadas por el trabajador. Este tipo de incapacidades pueden darse por un accidente ocurrido o enfermedad adquirida en los sitios de trabajo </a:t>
            </a:r>
          </a:p>
          <a:p>
            <a:r>
              <a:rPr lang="es-CO" dirty="0"/>
              <a:t> 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BAB7590-2F10-F55C-3AD3-553330AE0830}"/>
              </a:ext>
            </a:extLst>
          </p:cNvPr>
          <p:cNvSpPr txBox="1"/>
          <p:nvPr/>
        </p:nvSpPr>
        <p:spPr>
          <a:xfrm>
            <a:off x="85022" y="1641277"/>
            <a:ext cx="76257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auto" hangingPunct="1"/>
            <a:r>
              <a:rPr lang="es-ES_tradnl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Las Administradoras de Riesgos Laborales </a:t>
            </a:r>
            <a:r>
              <a:rPr lang="es-ES_tradnl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ARL, </a:t>
            </a:r>
            <a:r>
              <a:rPr lang="es-ES_tradnl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son entidades aseguradoras de vida que desarrollan sus actividades con los seguros laborales; es decir, son aseguradoras que cubren riesgos de tipo laboral</a:t>
            </a:r>
            <a:endParaRPr lang="es-CO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BB687CB-AAA7-7834-8061-7794DC1B36F8}"/>
              </a:ext>
            </a:extLst>
          </p:cNvPr>
          <p:cNvSpPr txBox="1"/>
          <p:nvPr/>
        </p:nvSpPr>
        <p:spPr>
          <a:xfrm>
            <a:off x="4200719" y="3319109"/>
            <a:ext cx="240079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Font typeface="Arial" panose="020B0604020202020204" pitchFamily="34" charset="0"/>
              <a:buChar char="•"/>
            </a:pPr>
            <a:r>
              <a:rPr lang="es-ES" sz="1400" b="0" i="0" dirty="0">
                <a:solidFill>
                  <a:srgbClr val="3A3A3A"/>
                </a:solidFill>
                <a:effectLst/>
                <a:latin typeface="Asap"/>
              </a:rPr>
              <a:t>Clase I: </a:t>
            </a:r>
            <a:r>
              <a:rPr lang="es-ES" sz="1400" b="1" i="0" dirty="0">
                <a:solidFill>
                  <a:srgbClr val="3A3A3A"/>
                </a:solidFill>
                <a:effectLst/>
                <a:latin typeface="Asap"/>
              </a:rPr>
              <a:t>0.522 % MÍNIMO</a:t>
            </a:r>
            <a:endParaRPr lang="es-ES" sz="1400" b="0" i="0" dirty="0">
              <a:solidFill>
                <a:srgbClr val="3A3A3A"/>
              </a:solidFill>
              <a:effectLst/>
              <a:latin typeface="Asap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ES" sz="1400" b="0" i="0" dirty="0">
                <a:solidFill>
                  <a:srgbClr val="3A3A3A"/>
                </a:solidFill>
                <a:effectLst/>
                <a:latin typeface="Asap"/>
              </a:rPr>
              <a:t>Clase II: </a:t>
            </a:r>
            <a:r>
              <a:rPr lang="es-ES" sz="1400" b="1" i="0" dirty="0">
                <a:solidFill>
                  <a:srgbClr val="3A3A3A"/>
                </a:solidFill>
                <a:effectLst/>
                <a:latin typeface="Asap"/>
              </a:rPr>
              <a:t>1.044 % BAJO</a:t>
            </a:r>
            <a:endParaRPr lang="es-ES" sz="1400" b="0" i="0" dirty="0">
              <a:solidFill>
                <a:srgbClr val="3A3A3A"/>
              </a:solidFill>
              <a:effectLst/>
              <a:latin typeface="Asap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ES" sz="1400" b="0" i="0" dirty="0">
                <a:solidFill>
                  <a:srgbClr val="3A3A3A"/>
                </a:solidFill>
                <a:effectLst/>
                <a:latin typeface="Asap"/>
              </a:rPr>
              <a:t>Clase III: </a:t>
            </a:r>
            <a:r>
              <a:rPr lang="es-ES" sz="1400" b="1" i="0" dirty="0">
                <a:solidFill>
                  <a:srgbClr val="3A3A3A"/>
                </a:solidFill>
                <a:effectLst/>
                <a:latin typeface="Asap"/>
              </a:rPr>
              <a:t>2.436 %MEDIO</a:t>
            </a:r>
            <a:endParaRPr lang="es-ES" sz="1400" b="0" i="0" dirty="0">
              <a:solidFill>
                <a:srgbClr val="3A3A3A"/>
              </a:solidFill>
              <a:effectLst/>
              <a:latin typeface="Asap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ES" sz="1400" b="0" i="0" dirty="0">
                <a:solidFill>
                  <a:srgbClr val="3A3A3A"/>
                </a:solidFill>
                <a:effectLst/>
                <a:latin typeface="Asap"/>
              </a:rPr>
              <a:t>Clase IV: </a:t>
            </a:r>
            <a:r>
              <a:rPr lang="es-ES" sz="1400" b="1" i="0" dirty="0">
                <a:solidFill>
                  <a:srgbClr val="3A3A3A"/>
                </a:solidFill>
                <a:effectLst/>
                <a:latin typeface="Asap"/>
              </a:rPr>
              <a:t>4.350 % ALTO</a:t>
            </a:r>
            <a:endParaRPr lang="es-ES" sz="1400" b="0" i="0" dirty="0">
              <a:solidFill>
                <a:srgbClr val="3A3A3A"/>
              </a:solidFill>
              <a:effectLst/>
              <a:latin typeface="Asap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s-ES" sz="1400" b="0" i="0" dirty="0">
                <a:solidFill>
                  <a:srgbClr val="3A3A3A"/>
                </a:solidFill>
                <a:effectLst/>
                <a:latin typeface="Asap"/>
              </a:rPr>
              <a:t>Clase V: </a:t>
            </a:r>
            <a:r>
              <a:rPr lang="es-ES" sz="1400" b="1" i="0" dirty="0">
                <a:solidFill>
                  <a:srgbClr val="3A3A3A"/>
                </a:solidFill>
                <a:effectLst/>
                <a:latin typeface="Asap"/>
              </a:rPr>
              <a:t>6.960 % MÁXIMO</a:t>
            </a:r>
            <a:endParaRPr lang="es-ES" sz="1400" b="0" i="0" dirty="0">
              <a:solidFill>
                <a:srgbClr val="3A3A3A"/>
              </a:solidFill>
              <a:effectLst/>
              <a:latin typeface="Asap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CDDF453-030D-34AC-5869-C4E6690CA1F6}"/>
              </a:ext>
            </a:extLst>
          </p:cNvPr>
          <p:cNvSpPr txBox="1">
            <a:spLocks/>
          </p:cNvSpPr>
          <p:nvPr/>
        </p:nvSpPr>
        <p:spPr>
          <a:xfrm>
            <a:off x="3856774" y="2937824"/>
            <a:ext cx="3322626" cy="381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1400" b="1" dirty="0">
                <a:latin typeface="Arial" panose="020B0604020202020204" pitchFamily="34" charset="0"/>
                <a:cs typeface="Arial" panose="020B0604020202020204" pitchFamily="34" charset="0"/>
              </a:rPr>
              <a:t>Tabla de clases de riesgo y cotización</a:t>
            </a:r>
          </a:p>
        </p:txBody>
      </p:sp>
      <p:sp>
        <p:nvSpPr>
          <p:cNvPr id="11" name="Flecha: hacia abajo 10">
            <a:extLst>
              <a:ext uri="{FF2B5EF4-FFF2-40B4-BE49-F238E27FC236}">
                <a16:creationId xmlns:a16="http://schemas.microsoft.com/office/drawing/2014/main" id="{C9436EFA-B94C-92C1-E7DD-8A006D59DCB7}"/>
              </a:ext>
            </a:extLst>
          </p:cNvPr>
          <p:cNvSpPr/>
          <p:nvPr/>
        </p:nvSpPr>
        <p:spPr>
          <a:xfrm>
            <a:off x="1371600" y="2564607"/>
            <a:ext cx="364067" cy="45799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A7C8068-1AED-F104-9C2F-4AE3DA562264}"/>
              </a:ext>
            </a:extLst>
          </p:cNvPr>
          <p:cNvSpPr txBox="1"/>
          <p:nvPr/>
        </p:nvSpPr>
        <p:spPr>
          <a:xfrm>
            <a:off x="4849370" y="1045349"/>
            <a:ext cx="24932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Tipos de incapacidades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8A06794B-9BC6-04B6-E87F-50E0E0156DC8}"/>
              </a:ext>
            </a:extLst>
          </p:cNvPr>
          <p:cNvSpPr txBox="1"/>
          <p:nvPr/>
        </p:nvSpPr>
        <p:spPr>
          <a:xfrm>
            <a:off x="3934018" y="4582654"/>
            <a:ext cx="33504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100% del salario base de cotización desde el día siguiente al que ocurrió el accidente de trabajo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7935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FFFB43-AE33-441A-95E0-6EFD7F742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084" y="202973"/>
            <a:ext cx="10515600" cy="1132692"/>
          </a:xfrm>
        </p:spPr>
        <p:txBody>
          <a:bodyPr>
            <a:normAutofit/>
          </a:bodyPr>
          <a:lstStyle/>
          <a:p>
            <a:pPr algn="ctr"/>
            <a:r>
              <a:rPr lang="es-CO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INCAPACIDADES POR ENFERMEDAD COMÚN- E.P.S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41ACCF-5AD0-4AAE-9B39-D7A3D38A08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267" y="1557417"/>
            <a:ext cx="4177681" cy="4354164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E65373E-E14E-4085-87B7-9C2D0605E3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860" y="4796430"/>
            <a:ext cx="3435791" cy="172983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E10E572-488C-C570-0F86-26D8213E4D64}"/>
              </a:ext>
            </a:extLst>
          </p:cNvPr>
          <p:cNvSpPr txBox="1"/>
          <p:nvPr/>
        </p:nvSpPr>
        <p:spPr>
          <a:xfrm>
            <a:off x="25420" y="1628472"/>
            <a:ext cx="7341308" cy="2424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fontAlgn="auto" hangingPunct="1">
              <a:lnSpc>
                <a:spcPct val="115000"/>
              </a:lnSpc>
              <a:spcAft>
                <a:spcPts val="10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Incapacidades por Enfermedad de origen común o general se refiere a:</a:t>
            </a:r>
            <a:endParaRPr lang="es-CO" sz="20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0" algn="just" fontAlgn="auto" hangingPunct="1">
              <a:lnSpc>
                <a:spcPct val="115000"/>
              </a:lnSpc>
              <a:spcAft>
                <a:spcPts val="1000"/>
              </a:spcAft>
            </a:pPr>
            <a:r>
              <a:rPr lang="es-CO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Es el estado de inhabilidad física o mental que le impide a una persona desarrollar su capacidad laboral por un tiempo determinado, originado por una enfermedad general o accidente común y que no ha sido calificada como enfermedad de origen laboral o accidente de trabajo.</a:t>
            </a:r>
            <a:endParaRPr lang="es-CO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8FE9ADF-D82A-EF2C-DFA9-70E56130ADE7}"/>
              </a:ext>
            </a:extLst>
          </p:cNvPr>
          <p:cNvSpPr txBox="1"/>
          <p:nvPr/>
        </p:nvSpPr>
        <p:spPr>
          <a:xfrm>
            <a:off x="5196417" y="966333"/>
            <a:ext cx="23981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Tipos de incapacidades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B73E0BE-BC64-5220-5150-4E908C65742B}"/>
              </a:ext>
            </a:extLst>
          </p:cNvPr>
          <p:cNvSpPr txBox="1"/>
          <p:nvPr/>
        </p:nvSpPr>
        <p:spPr>
          <a:xfrm>
            <a:off x="67753" y="4234934"/>
            <a:ext cx="75338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Los </a:t>
            </a:r>
            <a:r>
              <a:rPr lang="es-ES" b="1" dirty="0"/>
              <a:t>dos primeros </a:t>
            </a:r>
            <a:r>
              <a:rPr lang="es-ES" dirty="0"/>
              <a:t>días al 100% lo cubre la Administración Municipal</a:t>
            </a:r>
            <a:endParaRPr lang="es-CO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C35AD5D-8942-6807-F352-4E104F984B03}"/>
              </a:ext>
            </a:extLst>
          </p:cNvPr>
          <p:cNvSpPr txBox="1"/>
          <p:nvPr/>
        </p:nvSpPr>
        <p:spPr>
          <a:xfrm>
            <a:off x="67753" y="4711252"/>
            <a:ext cx="72821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Monto que cubre la </a:t>
            </a:r>
            <a:r>
              <a:rPr lang="es-ES" b="1" u="sng" dirty="0"/>
              <a:t>EPS</a:t>
            </a:r>
            <a:r>
              <a:rPr lang="es-ES" dirty="0"/>
              <a:t> por incapacidad </a:t>
            </a:r>
          </a:p>
          <a:p>
            <a:r>
              <a:rPr lang="es-ES" dirty="0"/>
              <a:t>Desde el día 3 hasta el 90, las 2/3 partes del ingreso base de cotización.</a:t>
            </a:r>
          </a:p>
          <a:p>
            <a:r>
              <a:rPr lang="es-ES" dirty="0"/>
              <a:t>Desde el día 91 en adelante el 50% del ingreso base de cotización hasta la 180 días.</a:t>
            </a:r>
            <a:endParaRPr lang="es-CO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B2A4F7D-0E09-943C-4E45-6D9590AA8FA4}"/>
              </a:ext>
            </a:extLst>
          </p:cNvPr>
          <p:cNvSpPr txBox="1"/>
          <p:nvPr/>
        </p:nvSpPr>
        <p:spPr>
          <a:xfrm>
            <a:off x="84578" y="5911581"/>
            <a:ext cx="7282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/>
              <a:t>Luego de los 180 días continuos lo asume el fondo de pensiones.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186603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FFFB43-AE33-441A-95E0-6EFD7F742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1961" y="539778"/>
            <a:ext cx="8837969" cy="432027"/>
          </a:xfrm>
        </p:spPr>
        <p:txBody>
          <a:bodyPr>
            <a:noAutofit/>
          </a:bodyPr>
          <a:lstStyle/>
          <a:p>
            <a:pPr algn="ctr"/>
            <a:r>
              <a:rPr lang="es-ES" sz="2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REINTEGRO AL PUESTO DE TRABAJO POST INCAPACIDAD</a:t>
            </a:r>
            <a:endParaRPr lang="es-CO" sz="20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41ACCF-5AD0-4AAE-9B39-D7A3D38A08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107" y="1567577"/>
            <a:ext cx="4177681" cy="4354164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E65373E-E14E-4085-87B7-9C2D0605E3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4860" y="4796430"/>
            <a:ext cx="3435791" cy="1729838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EE0AEF1A-DA2A-1A34-1C3F-B5544D37D95E}"/>
              </a:ext>
            </a:extLst>
          </p:cNvPr>
          <p:cNvSpPr txBox="1"/>
          <p:nvPr/>
        </p:nvSpPr>
        <p:spPr>
          <a:xfrm>
            <a:off x="143514" y="2273460"/>
            <a:ext cx="743076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dirty="0">
                <a:latin typeface="Tahoma" panose="020B0604030504040204" pitchFamily="34" charset="0"/>
              </a:rPr>
              <a:t>Al </a:t>
            </a:r>
            <a:r>
              <a:rPr lang="es-ES" b="0" i="0" dirty="0">
                <a:effectLst/>
                <a:latin typeface="Tahoma" panose="020B0604030504040204" pitchFamily="34" charset="0"/>
              </a:rPr>
              <a:t>terminar el trabajador su periodo de incapacidad, y regresar a su trabajo, se ve en la necesidad de modificar la manera de realizar su labor, para lo cual la ARL emitirá las restricciones al empleador, o de no volverlo a realizar siendo inminente una reubicación laboral temporal o definitiva.</a:t>
            </a:r>
            <a:endParaRPr lang="es-CO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9E4282E5-1EEC-77EF-BEB9-4C5A5069D779}"/>
              </a:ext>
            </a:extLst>
          </p:cNvPr>
          <p:cNvSpPr txBox="1"/>
          <p:nvPr/>
        </p:nvSpPr>
        <p:spPr>
          <a:xfrm>
            <a:off x="186057" y="1495804"/>
            <a:ext cx="77114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latin typeface="Tahoma" panose="020B0604030504040204" pitchFamily="34" charset="0"/>
              </a:rPr>
              <a:t>Cuando u</a:t>
            </a:r>
            <a:r>
              <a:rPr lang="es-ES" b="0" i="0" dirty="0">
                <a:effectLst/>
                <a:latin typeface="Tahoma" panose="020B0604030504040204" pitchFamily="34" charset="0"/>
              </a:rPr>
              <a:t>n trabajador ha sufrido un accidente de trabajo o ha padecido una enfermedad Laboral</a:t>
            </a:r>
            <a:endParaRPr lang="es-CO" dirty="0"/>
          </a:p>
        </p:txBody>
      </p:sp>
      <p:sp>
        <p:nvSpPr>
          <p:cNvPr id="15" name="Flecha: hacia abajo 14">
            <a:extLst>
              <a:ext uri="{FF2B5EF4-FFF2-40B4-BE49-F238E27FC236}">
                <a16:creationId xmlns:a16="http://schemas.microsoft.com/office/drawing/2014/main" id="{27A5C169-7215-BE01-CC92-2924D807CDA5}"/>
              </a:ext>
            </a:extLst>
          </p:cNvPr>
          <p:cNvSpPr/>
          <p:nvPr/>
        </p:nvSpPr>
        <p:spPr>
          <a:xfrm>
            <a:off x="2690602" y="1848808"/>
            <a:ext cx="640080" cy="5486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D8F31D9F-51A1-6D84-AC79-AE94084BCE8E}"/>
              </a:ext>
            </a:extLst>
          </p:cNvPr>
          <p:cNvSpPr txBox="1"/>
          <p:nvPr/>
        </p:nvSpPr>
        <p:spPr>
          <a:xfrm>
            <a:off x="143514" y="3882113"/>
            <a:ext cx="743076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600" b="1" i="0" dirty="0">
                <a:effectLst/>
                <a:latin typeface="Tahoma" panose="020B0604030504040204" pitchFamily="34" charset="0"/>
              </a:rPr>
              <a:t>Reintegro laboral sin modificaciones: </a:t>
            </a:r>
            <a:r>
              <a:rPr lang="es-ES" sz="1600" b="0" i="0" dirty="0">
                <a:effectLst/>
                <a:latin typeface="Tahoma" panose="020B0604030504040204" pitchFamily="34" charset="0"/>
              </a:rPr>
              <a:t>El trabajador se reintegra al mismo puesto de trabajo previa verificación de que las condiciones del trabajo no representen riesgo para él.</a:t>
            </a:r>
          </a:p>
          <a:p>
            <a:pPr algn="just"/>
            <a:r>
              <a:rPr lang="es-ES" sz="1600" b="1" i="0" dirty="0">
                <a:effectLst/>
                <a:latin typeface="Tahoma" panose="020B0604030504040204" pitchFamily="34" charset="0"/>
              </a:rPr>
              <a:t>Reintegro laboral con modificaciones:</a:t>
            </a:r>
            <a:r>
              <a:rPr lang="es-ES" sz="1600" b="0" i="0" dirty="0">
                <a:effectLst/>
                <a:latin typeface="Tahoma" panose="020B0604030504040204" pitchFamily="34" charset="0"/>
              </a:rPr>
              <a:t> El trabajador se reintegra al mismo puesto de trabajo pero se deben hacer recomendaciones como limites de tiempos, de cargas, asignación de turnos entre otros.</a:t>
            </a:r>
          </a:p>
          <a:p>
            <a:pPr algn="just"/>
            <a:r>
              <a:rPr lang="es-ES" sz="1600" b="1" i="0" dirty="0">
                <a:effectLst/>
                <a:latin typeface="Tahoma" panose="020B0604030504040204" pitchFamily="34" charset="0"/>
              </a:rPr>
              <a:t>Reubicación laboral definitiva:</a:t>
            </a:r>
            <a:r>
              <a:rPr lang="es-ES" sz="1600" b="0" i="0" dirty="0">
                <a:effectLst/>
                <a:latin typeface="Tahoma" panose="020B0604030504040204" pitchFamily="34" charset="0"/>
              </a:rPr>
              <a:t> Las capacidades del trabajador no corresponden a la complejidad del cargo y debe ser reubicado de manera definitiva en otro.</a:t>
            </a:r>
          </a:p>
        </p:txBody>
      </p:sp>
    </p:spTree>
    <p:extLst>
      <p:ext uri="{BB962C8B-B14F-4D97-AF65-F5344CB8AC3E}">
        <p14:creationId xmlns:p14="http://schemas.microsoft.com/office/powerpoint/2010/main" val="329721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9A85BAE6-E7EA-41C7-896E-2EF80B7C74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79424" y="6065586"/>
            <a:ext cx="4829254" cy="624319"/>
          </a:xfrm>
        </p:spPr>
        <p:txBody>
          <a:bodyPr>
            <a:normAutofit/>
          </a:bodyPr>
          <a:lstStyle/>
          <a:p>
            <a:pPr algn="l">
              <a:spcBef>
                <a:spcPts val="600"/>
              </a:spcBef>
            </a:pPr>
            <a:r>
              <a:rPr lang="es-E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Administración Municipal</a:t>
            </a:r>
          </a:p>
          <a:p>
            <a:pPr algn="l">
              <a:spcBef>
                <a:spcPts val="600"/>
              </a:spcBef>
            </a:pPr>
            <a:r>
              <a:rPr lang="es-E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Carmen de Viboral 2023</a:t>
            </a:r>
            <a:endParaRPr lang="es-CO" sz="1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6C7687A-C74B-4C46-8BE5-162184825F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411" y="4595212"/>
            <a:ext cx="4160464" cy="2094693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38E45126-65AB-7D77-B4FE-FEBC490B7F69}"/>
              </a:ext>
            </a:extLst>
          </p:cNvPr>
          <p:cNvSpPr/>
          <p:nvPr/>
        </p:nvSpPr>
        <p:spPr>
          <a:xfrm>
            <a:off x="2071000" y="0"/>
            <a:ext cx="67787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Seguridad y </a:t>
            </a:r>
            <a:r>
              <a:rPr lang="es-E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s-ES" sz="28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alud en el </a:t>
            </a:r>
            <a:r>
              <a:rPr lang="es-E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r>
              <a:rPr lang="es-ES" sz="28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rabajo</a:t>
            </a:r>
            <a:endParaRPr lang="es-E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6C0106CD-0F10-22DC-6436-F0B3866FC14A}"/>
              </a:ext>
            </a:extLst>
          </p:cNvPr>
          <p:cNvSpPr/>
          <p:nvPr/>
        </p:nvSpPr>
        <p:spPr>
          <a:xfrm>
            <a:off x="2945855" y="633781"/>
            <a:ext cx="5029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s-CO" sz="2400" b="1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nducción/Reinducción</a:t>
            </a:r>
            <a:endParaRPr lang="es-CO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2B30691-FFFF-7BEB-0D7F-2F0F426933EF}"/>
              </a:ext>
            </a:extLst>
          </p:cNvPr>
          <p:cNvSpPr/>
          <p:nvPr/>
        </p:nvSpPr>
        <p:spPr>
          <a:xfrm>
            <a:off x="243987" y="3936784"/>
            <a:ext cx="635375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dirty="0"/>
              <a:t>Es el desarrollo de un proceso lógico y por etapas, basado en la mejora continua. </a:t>
            </a:r>
            <a:r>
              <a:rPr lang="es-ES" sz="2000" b="1" u="sng" dirty="0"/>
              <a:t>PHVA</a:t>
            </a:r>
          </a:p>
          <a:p>
            <a:pPr algn="just"/>
            <a:r>
              <a:rPr lang="es-ES" sz="2000" b="1" dirty="0">
                <a:effectLst/>
              </a:rPr>
              <a:t>Que</a:t>
            </a:r>
            <a:r>
              <a:rPr lang="es-ES" sz="2000" dirty="0">
                <a:effectLst/>
              </a:rPr>
              <a:t> </a:t>
            </a:r>
            <a:r>
              <a:rPr lang="es-ES" sz="2000" dirty="0"/>
              <a:t>incluye la política, la organización, la planificación, la aplicación, la evaluación, la auditoría y las acciones de mejora con el </a:t>
            </a:r>
            <a:r>
              <a:rPr lang="es-ES" sz="2000" b="1" dirty="0"/>
              <a:t>objetivo</a:t>
            </a:r>
            <a:r>
              <a:rPr lang="es-ES" sz="2000" dirty="0"/>
              <a:t> de anticipar, reconocer, evaluar y controlar los riesgos que puedan afectar la seguridad y la salud en el trabajo.</a:t>
            </a:r>
            <a:endParaRPr lang="es-ES" sz="2000" dirty="0">
              <a:solidFill>
                <a:schemeClr val="accent2">
                  <a:lumMod val="75000"/>
                </a:schemeClr>
              </a:solidFill>
              <a:effectLst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2FC5F67-F22D-8D25-5A65-3DCE039D9CB4}"/>
              </a:ext>
            </a:extLst>
          </p:cNvPr>
          <p:cNvSpPr txBox="1"/>
          <p:nvPr/>
        </p:nvSpPr>
        <p:spPr>
          <a:xfrm>
            <a:off x="372865" y="1667673"/>
            <a:ext cx="640080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000" dirty="0"/>
              <a:t>Es la </a:t>
            </a:r>
            <a:r>
              <a:rPr lang="es-ES" sz="2000" b="1" dirty="0"/>
              <a:t>disciplina</a:t>
            </a:r>
            <a:r>
              <a:rPr lang="es-ES" sz="2000" dirty="0"/>
              <a:t> que trata de la </a:t>
            </a:r>
            <a:r>
              <a:rPr lang="es-ES" sz="2000" u="sng" dirty="0"/>
              <a:t>prevención</a:t>
            </a:r>
            <a:r>
              <a:rPr lang="es-ES" sz="2000" dirty="0"/>
              <a:t> de las lesiones y enfermedades causadas por las condiciones de trabajo, y de la protección y promoción de la salud de los trabajadores Velar por el bienestar tanto físico, mental y social en todas las ocupaciones. 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C459D4F8-9B5B-13F9-A4C8-24068CB56147}"/>
              </a:ext>
            </a:extLst>
          </p:cNvPr>
          <p:cNvSpPr txBox="1"/>
          <p:nvPr/>
        </p:nvSpPr>
        <p:spPr>
          <a:xfrm>
            <a:off x="372865" y="1298341"/>
            <a:ext cx="46035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1" i="0" dirty="0">
                <a:solidFill>
                  <a:schemeClr val="accent2">
                    <a:lumMod val="75000"/>
                  </a:schemeClr>
                </a:solidFill>
                <a:effectLst/>
              </a:rPr>
              <a:t>SEGURIDAD Y SALUD EN EL TRABAJO- S.S.T</a:t>
            </a:r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1040699-DF8C-9F06-4CEA-950DDAAAA25E}"/>
              </a:ext>
            </a:extLst>
          </p:cNvPr>
          <p:cNvSpPr txBox="1"/>
          <p:nvPr/>
        </p:nvSpPr>
        <p:spPr>
          <a:xfrm>
            <a:off x="243987" y="3466907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s-CO"/>
            </a:defPPr>
            <a:lvl1pPr>
              <a:defRPr b="1" i="0">
                <a:solidFill>
                  <a:schemeClr val="accent2">
                    <a:lumMod val="75000"/>
                  </a:schemeClr>
                </a:solidFill>
                <a:effectLst/>
              </a:defRPr>
            </a:lvl1pPr>
          </a:lstStyle>
          <a:p>
            <a:r>
              <a:rPr lang="es-ES" sz="1600" dirty="0"/>
              <a:t>SISTEMA DE GESTIÓN DE LA SEGURIDAD Y SALUD EN EL TRABAJO </a:t>
            </a:r>
          </a:p>
          <a:p>
            <a:pPr algn="ctr"/>
            <a:r>
              <a:rPr lang="es-ES" sz="1600" dirty="0"/>
              <a:t>SG - SST </a:t>
            </a:r>
          </a:p>
        </p:txBody>
      </p:sp>
    </p:spTree>
    <p:extLst>
      <p:ext uri="{BB962C8B-B14F-4D97-AF65-F5344CB8AC3E}">
        <p14:creationId xmlns:p14="http://schemas.microsoft.com/office/powerpoint/2010/main" val="167542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D875E9-C3A2-40CB-AE6F-CB28B7FAF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5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¡Gracias!</a:t>
            </a:r>
            <a:endParaRPr lang="es-CO" sz="5400" dirty="0">
              <a:solidFill>
                <a:schemeClr val="bg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3CF5BFC-3DAD-49C3-A35F-2CDB2F72D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413" y="4322372"/>
            <a:ext cx="3403174" cy="186666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A24300F-B2C0-4BA0-A3E4-5FC6762CAE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7507" y="494774"/>
            <a:ext cx="4856986" cy="244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30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D53ECC5-144E-45D5-82E5-E38BDE76CE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2" y="1356949"/>
            <a:ext cx="4144102" cy="4144102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804F2DD-3815-4C07-83A7-5ACCAC2220B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38" y="5128162"/>
            <a:ext cx="3435791" cy="1729838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65C5F116-0192-70F8-48E1-2514514AAB98}"/>
              </a:ext>
            </a:extLst>
          </p:cNvPr>
          <p:cNvSpPr/>
          <p:nvPr/>
        </p:nvSpPr>
        <p:spPr>
          <a:xfrm>
            <a:off x="4301738" y="509931"/>
            <a:ext cx="75285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b="0" i="0" u="none" strike="noStrike" baseline="0" dirty="0"/>
              <a:t>Ley 1562 de 2012 </a:t>
            </a:r>
          </a:p>
          <a:p>
            <a:pPr algn="just"/>
            <a:r>
              <a:rPr lang="es-ES" b="0" i="0" u="none" strike="noStrike" baseline="0" dirty="0"/>
              <a:t>Es accidente de trabajo todo </a:t>
            </a:r>
            <a:r>
              <a:rPr lang="es-ES" b="1" i="0" u="none" strike="noStrike" baseline="0" dirty="0"/>
              <a:t>suceso </a:t>
            </a:r>
            <a:r>
              <a:rPr lang="es-CO" b="1" i="0" u="none" strike="noStrike" baseline="0" dirty="0"/>
              <a:t>repentino </a:t>
            </a:r>
            <a:r>
              <a:rPr lang="es-CO" b="0" i="0" u="none" strike="noStrike" baseline="0" dirty="0"/>
              <a:t>que sobrevenga por causa o con </a:t>
            </a:r>
            <a:r>
              <a:rPr lang="es-ES" b="0" i="0" u="none" strike="noStrike" baseline="0" dirty="0"/>
              <a:t>ocasión del trabajo, y que produzca en el trabajador una lesión orgánica, una perturbación </a:t>
            </a:r>
            <a:r>
              <a:rPr lang="pt-BR" b="0" i="0" u="none" strike="noStrike" baseline="0" dirty="0"/>
              <a:t>funcional o psiquiátrica, una invalidez </a:t>
            </a:r>
            <a:r>
              <a:rPr lang="es-ES" b="0" i="0" u="none" strike="noStrike" baseline="0" dirty="0"/>
              <a:t>o la muerte. </a:t>
            </a:r>
            <a:endParaRPr lang="es-CO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A1A1C15-DFE2-9C5B-969E-A1EB7137E668}"/>
              </a:ext>
            </a:extLst>
          </p:cNvPr>
          <p:cNvSpPr txBox="1"/>
          <p:nvPr/>
        </p:nvSpPr>
        <p:spPr>
          <a:xfrm>
            <a:off x="4204641" y="1817417"/>
            <a:ext cx="7449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sz="1800" b="0" i="0" u="none" strike="noStrike" baseline="0" dirty="0"/>
              <a:t>Ejecución de </a:t>
            </a:r>
            <a:r>
              <a:rPr lang="es-CO" sz="1800" b="1" i="0" u="none" strike="noStrike" baseline="0" dirty="0"/>
              <a:t>órdenes</a:t>
            </a:r>
            <a:r>
              <a:rPr lang="es-CO" sz="1800" b="0" i="0" u="none" strike="noStrike" baseline="0" dirty="0"/>
              <a:t> del empleador, o contratante durante </a:t>
            </a:r>
            <a:r>
              <a:rPr lang="es-ES" sz="1800" b="0" i="0" u="none" strike="noStrike" baseline="0" dirty="0"/>
              <a:t>la ejecución de una labor bajo su autoridad, </a:t>
            </a:r>
            <a:r>
              <a:rPr lang="es-ES" sz="1800" b="1" i="0" u="none" strike="noStrike" baseline="0" dirty="0"/>
              <a:t>aun fuera del lugar y horas de trabajo.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DE194F4-8270-42A2-A2B5-0349CBF4ED26}"/>
              </a:ext>
            </a:extLst>
          </p:cNvPr>
          <p:cNvSpPr txBox="1"/>
          <p:nvPr/>
        </p:nvSpPr>
        <p:spPr>
          <a:xfrm>
            <a:off x="4223084" y="158573"/>
            <a:ext cx="25172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chemeClr val="accent2">
                    <a:lumMod val="75000"/>
                  </a:schemeClr>
                </a:solidFill>
              </a:rPr>
              <a:t>ACCIDENTE DE TRABAJO</a:t>
            </a:r>
            <a:endParaRPr lang="es-ES" sz="1800" b="1" i="0" u="none" strike="noStrike" baseline="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080342A5-3BF9-67A5-6D92-D76E3B080987}"/>
              </a:ext>
            </a:extLst>
          </p:cNvPr>
          <p:cNvSpPr/>
          <p:nvPr/>
        </p:nvSpPr>
        <p:spPr>
          <a:xfrm>
            <a:off x="4184738" y="4136110"/>
            <a:ext cx="75285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E</a:t>
            </a:r>
            <a:r>
              <a:rPr lang="es-ES" b="0" i="0" u="none" strike="noStrike" baseline="0" dirty="0"/>
              <a:t>l ocurrido durante el ejercicio de la </a:t>
            </a:r>
            <a:r>
              <a:rPr lang="es-ES" b="1" i="0" u="none" strike="noStrike" baseline="0" dirty="0"/>
              <a:t>función sindical </a:t>
            </a:r>
            <a:r>
              <a:rPr lang="es-ES" dirty="0"/>
              <a:t>siempre y cuando este se </a:t>
            </a:r>
            <a:r>
              <a:rPr lang="es-ES" b="0" i="0" u="none" strike="noStrike" baseline="0" dirty="0"/>
              <a:t>produzca en cumplimiento de </a:t>
            </a:r>
            <a:r>
              <a:rPr lang="es-CO" b="0" i="0" u="none" strike="noStrike" baseline="0" dirty="0"/>
              <a:t>dicha función.</a:t>
            </a:r>
            <a:endParaRPr lang="es-CO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1E80C7A6-DD82-A6FB-9961-1D17E0B4A1B6}"/>
              </a:ext>
            </a:extLst>
          </p:cNvPr>
          <p:cNvSpPr txBox="1"/>
          <p:nvPr/>
        </p:nvSpPr>
        <p:spPr>
          <a:xfrm>
            <a:off x="4156128" y="2539728"/>
            <a:ext cx="7741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/>
              <a:t>Produzca durante el t</a:t>
            </a:r>
            <a:r>
              <a:rPr lang="es-ES" b="1" dirty="0"/>
              <a:t>raslado</a:t>
            </a:r>
            <a:r>
              <a:rPr lang="es-ES" dirty="0"/>
              <a:t> de los trabajadores o contratistas desde su residencia a los lugares de trabajo o viceversa, cuando el transporte lo suministre el empleador</a:t>
            </a:r>
            <a:endParaRPr lang="es-CO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7AC9098E-D95B-F151-D934-2B3329669928}"/>
              </a:ext>
            </a:extLst>
          </p:cNvPr>
          <p:cNvSpPr txBox="1"/>
          <p:nvPr/>
        </p:nvSpPr>
        <p:spPr>
          <a:xfrm>
            <a:off x="4354323" y="5014490"/>
            <a:ext cx="1221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chemeClr val="accent2">
                    <a:lumMod val="75000"/>
                  </a:schemeClr>
                </a:solidFill>
              </a:rPr>
              <a:t>INCIDENTE</a:t>
            </a:r>
            <a:endParaRPr lang="es-ES" sz="1800" b="1" i="0" u="none" strike="noStrike" baseline="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828B08BD-DD2F-C865-AB6E-C3072F2964AC}"/>
              </a:ext>
            </a:extLst>
          </p:cNvPr>
          <p:cNvSpPr txBox="1"/>
          <p:nvPr/>
        </p:nvSpPr>
        <p:spPr>
          <a:xfrm>
            <a:off x="4332910" y="5380672"/>
            <a:ext cx="75285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b="0" i="0" dirty="0">
                <a:solidFill>
                  <a:srgbClr val="202124"/>
                </a:solidFill>
                <a:effectLst/>
                <a:latin typeface="Google Sans"/>
              </a:rPr>
              <a:t>Es el </a:t>
            </a:r>
            <a:r>
              <a:rPr lang="es-ES" b="0" i="0" dirty="0">
                <a:solidFill>
                  <a:srgbClr val="040C28"/>
                </a:solidFill>
                <a:effectLst/>
                <a:latin typeface="Google Sans"/>
              </a:rPr>
              <a:t>suceso en el que no hay como resultado</a:t>
            </a:r>
            <a:r>
              <a:rPr lang="es-ES" b="1" i="0" dirty="0">
                <a:solidFill>
                  <a:srgbClr val="040C28"/>
                </a:solidFill>
                <a:effectLst/>
                <a:latin typeface="Google Sans"/>
              </a:rPr>
              <a:t> una lesión</a:t>
            </a:r>
            <a:r>
              <a:rPr lang="es-ES" b="0" i="0" dirty="0">
                <a:solidFill>
                  <a:srgbClr val="202124"/>
                </a:solidFill>
                <a:effectLst/>
                <a:latin typeface="Google Sans"/>
              </a:rPr>
              <a:t>. También se puede denominar como </a:t>
            </a:r>
            <a:r>
              <a:rPr lang="es-ES" b="0" i="0" dirty="0" err="1">
                <a:solidFill>
                  <a:srgbClr val="202124"/>
                </a:solidFill>
                <a:effectLst/>
                <a:latin typeface="Google Sans"/>
              </a:rPr>
              <a:t>cuasi-accidente</a:t>
            </a:r>
            <a:r>
              <a:rPr lang="es-ES" b="0" i="0" dirty="0">
                <a:solidFill>
                  <a:srgbClr val="202124"/>
                </a:solidFill>
                <a:effectLst/>
                <a:latin typeface="Google Sans"/>
              </a:rPr>
              <a:t> (situación en la que casi ocurre). En algunas ocasiones deja perdidas materiales</a:t>
            </a:r>
          </a:p>
          <a:p>
            <a:pPr algn="just"/>
            <a:r>
              <a:rPr lang="es-ES" b="0" i="0" dirty="0">
                <a:solidFill>
                  <a:srgbClr val="202124"/>
                </a:solidFill>
                <a:effectLst/>
                <a:latin typeface="Google Sans"/>
              </a:rPr>
              <a:t>Ejemplo: caída de una lampara encima de un escritorio mientras la funcionaria no estaba en su puesto de trabajo.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09820E8-9A00-B7AC-2BC3-17E5E4A2F200}"/>
              </a:ext>
            </a:extLst>
          </p:cNvPr>
          <p:cNvSpPr txBox="1"/>
          <p:nvPr/>
        </p:nvSpPr>
        <p:spPr>
          <a:xfrm>
            <a:off x="4189216" y="3489779"/>
            <a:ext cx="84814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s-ES" dirty="0"/>
              <a:t>Produzca por la ejecución de </a:t>
            </a:r>
            <a:r>
              <a:rPr lang="es-ES" b="1" dirty="0"/>
              <a:t>actividades recreativas, deportivas o culturales</a:t>
            </a:r>
            <a:r>
              <a:rPr lang="es-ES" dirty="0"/>
              <a:t>, cuando se actúe por cuenta o en representación del empleador o de la empresa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8962824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4B423E0F-E695-DBD2-FA5C-31FC2245F568}"/>
              </a:ext>
            </a:extLst>
          </p:cNvPr>
          <p:cNvSpPr/>
          <p:nvPr/>
        </p:nvSpPr>
        <p:spPr>
          <a:xfrm>
            <a:off x="2200045" y="476600"/>
            <a:ext cx="60902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prstClr val="black"/>
                </a:solidFill>
              </a:rPr>
              <a:t>RUTA DE REPORTE DE ACCIDENTE  DE TRABAJO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36FE082-F03B-D6AB-0898-4712F0A496C9}"/>
              </a:ext>
            </a:extLst>
          </p:cNvPr>
          <p:cNvSpPr txBox="1"/>
          <p:nvPr/>
        </p:nvSpPr>
        <p:spPr>
          <a:xfrm>
            <a:off x="196422" y="1658025"/>
            <a:ext cx="8147636" cy="923330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rgbClr val="2FA3EE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2</a:t>
            </a: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 Igualmente reporte inmediatamente a la Unidad de Talento Humano, Seguridad y </a:t>
            </a:r>
            <a:r>
              <a:rPr lang="es-CO" kern="0" dirty="0">
                <a:solidFill>
                  <a:prstClr val="black"/>
                </a:solidFill>
                <a:latin typeface="Tw Cen MT" panose="020B0602020104020603"/>
              </a:rPr>
              <a:t>Salud en el Trabajo</a:t>
            </a: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al número 5432000 Ext 108  o al Celular: 3204887708, para que sea legalizado el evento ante la ARL SURA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D9300E2-3E3D-9A40-4F47-936ADE9FAE28}"/>
              </a:ext>
            </a:extLst>
          </p:cNvPr>
          <p:cNvSpPr txBox="1"/>
          <p:nvPr/>
        </p:nvSpPr>
        <p:spPr>
          <a:xfrm>
            <a:off x="2146616" y="932389"/>
            <a:ext cx="6279908" cy="369332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rgbClr val="2FA3EE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kern="0" dirty="0">
                <a:solidFill>
                  <a:schemeClr val="accent2">
                    <a:lumMod val="75000"/>
                  </a:schemeClr>
                </a:solidFill>
                <a:latin typeface="Tw Cen MT" panose="020B0602020104020603"/>
              </a:rPr>
              <a:t>1</a:t>
            </a:r>
            <a:r>
              <a:rPr lang="es-CO" kern="0" dirty="0">
                <a:solidFill>
                  <a:prstClr val="black"/>
                </a:solidFill>
                <a:latin typeface="Tw Cen MT" panose="020B0602020104020603"/>
              </a:rPr>
              <a:t>.De aviso inmediatamente a </a:t>
            </a: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su jefe inmediato o supervisor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F60FBDB-39F5-F58B-7E4D-E92E1F0B2A35}"/>
              </a:ext>
            </a:extLst>
          </p:cNvPr>
          <p:cNvSpPr txBox="1"/>
          <p:nvPr/>
        </p:nvSpPr>
        <p:spPr>
          <a:xfrm>
            <a:off x="196422" y="5146126"/>
            <a:ext cx="8258475" cy="369332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rgbClr val="2FA3EE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5</a:t>
            </a: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.Retorne a la Unidad de Talento </a:t>
            </a:r>
            <a:r>
              <a:rPr lang="es-CO" kern="0" dirty="0">
                <a:solidFill>
                  <a:prstClr val="black"/>
                </a:solidFill>
                <a:latin typeface="Tw Cen MT" panose="020B0602020104020603"/>
              </a:rPr>
              <a:t>H</a:t>
            </a:r>
            <a:r>
              <a:rPr kumimoji="0" lang="es-CO" sz="18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umano</a:t>
            </a: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la incapacidad generada por el evento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3D7CF7C-FB83-759D-B3FC-D67D863FE5B1}"/>
              </a:ext>
            </a:extLst>
          </p:cNvPr>
          <p:cNvSpPr txBox="1"/>
          <p:nvPr/>
        </p:nvSpPr>
        <p:spPr>
          <a:xfrm>
            <a:off x="196422" y="2857844"/>
            <a:ext cx="4462205" cy="646331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rgbClr val="2FA3EE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kern="0" dirty="0">
                <a:solidFill>
                  <a:schemeClr val="accent2">
                    <a:lumMod val="75000"/>
                  </a:schemeClr>
                </a:solidFill>
                <a:latin typeface="Tw Cen MT" panose="020B0602020104020603"/>
              </a:rPr>
              <a:t>3</a:t>
            </a:r>
            <a:r>
              <a:rPr lang="es-CO" kern="0" dirty="0">
                <a:solidFill>
                  <a:prstClr val="black"/>
                </a:solidFill>
                <a:latin typeface="Tw Cen MT" panose="020B0602020104020603"/>
              </a:rPr>
              <a:t>.  El accidentado es valorado por la Brigada de Emergencia </a:t>
            </a:r>
            <a:endParaRPr kumimoji="0" lang="es-CO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CC5BF32F-1FDA-C44E-7E52-2686CDEF3774}"/>
              </a:ext>
            </a:extLst>
          </p:cNvPr>
          <p:cNvSpPr txBox="1"/>
          <p:nvPr/>
        </p:nvSpPr>
        <p:spPr>
          <a:xfrm>
            <a:off x="196422" y="3793673"/>
            <a:ext cx="7689585" cy="923330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rgbClr val="2FA3EE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kern="0" dirty="0">
                <a:solidFill>
                  <a:schemeClr val="accent2">
                    <a:lumMod val="75000"/>
                  </a:schemeClr>
                </a:solidFill>
                <a:latin typeface="Tw Cen MT" panose="020B0602020104020603"/>
              </a:rPr>
              <a:t>4</a:t>
            </a:r>
            <a:r>
              <a:rPr lang="es-CO" kern="0" dirty="0">
                <a:solidFill>
                  <a:prstClr val="black"/>
                </a:solidFill>
                <a:latin typeface="Tw Cen MT" panose="020B0602020104020603"/>
              </a:rPr>
              <a:t>.Desplazarse al servicio de urgencias del hospital San Juan de Dios de la Alcaldía de El Carmen de Viboral  </a:t>
            </a: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kern="0" dirty="0">
                <a:solidFill>
                  <a:prstClr val="black"/>
                </a:solidFill>
                <a:latin typeface="Tw Cen MT" panose="020B0602020104020603"/>
              </a:rPr>
              <a:t>Nota: </a:t>
            </a: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Ir acompañado de un familiar o compañero nunca sólo(a)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19EBBA5-6E82-FE42-69A8-C974ED6F59E8}"/>
              </a:ext>
            </a:extLst>
          </p:cNvPr>
          <p:cNvSpPr txBox="1"/>
          <p:nvPr/>
        </p:nvSpPr>
        <p:spPr>
          <a:xfrm>
            <a:off x="196422" y="5881129"/>
            <a:ext cx="9409591" cy="923330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rgbClr val="2FA3EE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6</a:t>
            </a: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.Posteriormente el equipo investigador y el COPASST analizarán las causas que ocasionaron el accidente de trabajo (con información, evidencias, fotografías</a:t>
            </a:r>
            <a:r>
              <a:rPr lang="es-CO" kern="0" dirty="0">
                <a:solidFill>
                  <a:prstClr val="black"/>
                </a:solidFill>
                <a:latin typeface="Tw Cen MT" panose="020B0602020104020603"/>
              </a:rPr>
              <a:t> etc.) </a:t>
            </a: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y se implementará la acción correctiva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49DDC47-B31C-D944-2FFD-8F3E7ACFD155}"/>
              </a:ext>
            </a:extLst>
          </p:cNvPr>
          <p:cNvSpPr txBox="1"/>
          <p:nvPr/>
        </p:nvSpPr>
        <p:spPr>
          <a:xfrm>
            <a:off x="8805437" y="1371317"/>
            <a:ext cx="2841131" cy="1477328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rgbClr val="2FA3EE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kern="0" dirty="0">
                <a:solidFill>
                  <a:prstClr val="black"/>
                </a:solidFill>
              </a:rPr>
              <a:t>2.1 Cuando el accidente es grave, también se debe reportar al Ministerio del Trabajo y E.P.S del afiliado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Esto lo realiza S.S.T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4D40EF73-FB2C-0F4A-E6D0-4550F45DC4D2}"/>
              </a:ext>
            </a:extLst>
          </p:cNvPr>
          <p:cNvSpPr txBox="1"/>
          <p:nvPr/>
        </p:nvSpPr>
        <p:spPr>
          <a:xfrm>
            <a:off x="9205781" y="3835097"/>
            <a:ext cx="1922740" cy="646331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rgbClr val="2FA3EE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Problema solucionado?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C432740-C7CA-B424-C48B-F9AC343FA13A}"/>
              </a:ext>
            </a:extLst>
          </p:cNvPr>
          <p:cNvSpPr txBox="1"/>
          <p:nvPr/>
        </p:nvSpPr>
        <p:spPr>
          <a:xfrm>
            <a:off x="5018868" y="2907575"/>
            <a:ext cx="2250009" cy="646331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rgbClr val="2FA3EE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kern="0" dirty="0">
                <a:solidFill>
                  <a:prstClr val="black"/>
                </a:solidFill>
                <a:latin typeface="Tw Cen MT" panose="020B0602020104020603"/>
              </a:rPr>
              <a:t>¿Debe prestar Primeros Auxilios? 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74BD59F-B3D3-CBB2-88B3-CF487B5A82AF}"/>
              </a:ext>
            </a:extLst>
          </p:cNvPr>
          <p:cNvSpPr txBox="1"/>
          <p:nvPr/>
        </p:nvSpPr>
        <p:spPr>
          <a:xfrm>
            <a:off x="9715226" y="5522696"/>
            <a:ext cx="1256981" cy="369332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rgbClr val="2FA3EE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fin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2FA21A9E-2B4E-6B49-F5DE-EBA28F782519}"/>
              </a:ext>
            </a:extLst>
          </p:cNvPr>
          <p:cNvSpPr/>
          <p:nvPr/>
        </p:nvSpPr>
        <p:spPr>
          <a:xfrm>
            <a:off x="7660987" y="3004669"/>
            <a:ext cx="629349" cy="470631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si</a:t>
            </a:r>
          </a:p>
        </p:txBody>
      </p:sp>
      <p:sp>
        <p:nvSpPr>
          <p:cNvPr id="23" name="Flecha: hacia abajo 22">
            <a:extLst>
              <a:ext uri="{FF2B5EF4-FFF2-40B4-BE49-F238E27FC236}">
                <a16:creationId xmlns:a16="http://schemas.microsoft.com/office/drawing/2014/main" id="{9FDB357A-3849-54B8-24A9-E180687D30BC}"/>
              </a:ext>
            </a:extLst>
          </p:cNvPr>
          <p:cNvSpPr/>
          <p:nvPr/>
        </p:nvSpPr>
        <p:spPr>
          <a:xfrm>
            <a:off x="5107352" y="1306423"/>
            <a:ext cx="358437" cy="369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9FD8C1A4-1BA5-CCE0-1C7B-7A03B5E83E46}"/>
              </a:ext>
            </a:extLst>
          </p:cNvPr>
          <p:cNvSpPr txBox="1"/>
          <p:nvPr/>
        </p:nvSpPr>
        <p:spPr>
          <a:xfrm>
            <a:off x="8330922" y="3038862"/>
            <a:ext cx="2542115" cy="369332"/>
          </a:xfrm>
          <a:prstGeom prst="rect">
            <a:avLst/>
          </a:prstGeom>
          <a:solidFill>
            <a:sysClr val="window" lastClr="FFFFFF"/>
          </a:solidFill>
          <a:ln w="15875" cap="flat" cmpd="sng" algn="ctr">
            <a:solidFill>
              <a:srgbClr val="2FA3EE"/>
            </a:solidFill>
            <a:prstDash val="solid"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s-CO" kern="0" dirty="0">
                <a:solidFill>
                  <a:prstClr val="black"/>
                </a:solidFill>
                <a:latin typeface="Tw Cen MT" panose="020B0602020104020603"/>
              </a:rPr>
              <a:t>Realiza primera curación</a:t>
            </a:r>
          </a:p>
        </p:txBody>
      </p:sp>
      <p:sp>
        <p:nvSpPr>
          <p:cNvPr id="25" name="Flecha: hacia abajo 24">
            <a:extLst>
              <a:ext uri="{FF2B5EF4-FFF2-40B4-BE49-F238E27FC236}">
                <a16:creationId xmlns:a16="http://schemas.microsoft.com/office/drawing/2014/main" id="{9EE460F7-CA30-1E6E-F13A-A6D9C421780D}"/>
              </a:ext>
            </a:extLst>
          </p:cNvPr>
          <p:cNvSpPr/>
          <p:nvPr/>
        </p:nvSpPr>
        <p:spPr>
          <a:xfrm>
            <a:off x="9935622" y="3455250"/>
            <a:ext cx="231529" cy="3398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CFE8E264-E438-AF20-D4CE-06465725D0AC}"/>
              </a:ext>
            </a:extLst>
          </p:cNvPr>
          <p:cNvSpPr/>
          <p:nvPr/>
        </p:nvSpPr>
        <p:spPr>
          <a:xfrm>
            <a:off x="9935622" y="4914924"/>
            <a:ext cx="511391" cy="430897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si</a:t>
            </a:r>
          </a:p>
        </p:txBody>
      </p:sp>
      <p:sp>
        <p:nvSpPr>
          <p:cNvPr id="31" name="Flecha: hacia abajo 30">
            <a:extLst>
              <a:ext uri="{FF2B5EF4-FFF2-40B4-BE49-F238E27FC236}">
                <a16:creationId xmlns:a16="http://schemas.microsoft.com/office/drawing/2014/main" id="{71FA19B1-E4C3-87A0-067C-A33388AF23B7}"/>
              </a:ext>
            </a:extLst>
          </p:cNvPr>
          <p:cNvSpPr/>
          <p:nvPr/>
        </p:nvSpPr>
        <p:spPr>
          <a:xfrm>
            <a:off x="10027323" y="4511679"/>
            <a:ext cx="279656" cy="369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4" name="Flecha: a la derecha 33">
            <a:extLst>
              <a:ext uri="{FF2B5EF4-FFF2-40B4-BE49-F238E27FC236}">
                <a16:creationId xmlns:a16="http://schemas.microsoft.com/office/drawing/2014/main" id="{77A16E91-4F73-AF08-1095-6D0CFBDDCB3A}"/>
              </a:ext>
            </a:extLst>
          </p:cNvPr>
          <p:cNvSpPr/>
          <p:nvPr/>
        </p:nvSpPr>
        <p:spPr>
          <a:xfrm>
            <a:off x="4714153" y="3054479"/>
            <a:ext cx="304715" cy="3141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88B702E5-5600-0ACD-7CA0-97A987E6B6AF}"/>
              </a:ext>
            </a:extLst>
          </p:cNvPr>
          <p:cNvSpPr/>
          <p:nvPr/>
        </p:nvSpPr>
        <p:spPr>
          <a:xfrm>
            <a:off x="7886007" y="3993710"/>
            <a:ext cx="716126" cy="55883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/>
              <a:t>No</a:t>
            </a:r>
          </a:p>
        </p:txBody>
      </p:sp>
      <p:sp>
        <p:nvSpPr>
          <p:cNvPr id="36" name="Flecha: hacia la izquierda 35">
            <a:extLst>
              <a:ext uri="{FF2B5EF4-FFF2-40B4-BE49-F238E27FC236}">
                <a16:creationId xmlns:a16="http://schemas.microsoft.com/office/drawing/2014/main" id="{2D41A14E-0FD5-F478-82CB-8B9CF35EEDA9}"/>
              </a:ext>
            </a:extLst>
          </p:cNvPr>
          <p:cNvSpPr/>
          <p:nvPr/>
        </p:nvSpPr>
        <p:spPr>
          <a:xfrm>
            <a:off x="8668783" y="4068857"/>
            <a:ext cx="339869" cy="2832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8" name="Flecha: hacia abajo 37">
            <a:extLst>
              <a:ext uri="{FF2B5EF4-FFF2-40B4-BE49-F238E27FC236}">
                <a16:creationId xmlns:a16="http://schemas.microsoft.com/office/drawing/2014/main" id="{70933B0F-C983-C6CD-5700-5842EEFFE0B7}"/>
              </a:ext>
            </a:extLst>
          </p:cNvPr>
          <p:cNvSpPr/>
          <p:nvPr/>
        </p:nvSpPr>
        <p:spPr>
          <a:xfrm>
            <a:off x="5107352" y="4746901"/>
            <a:ext cx="358437" cy="369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9" name="Flecha: a la derecha 38">
            <a:extLst>
              <a:ext uri="{FF2B5EF4-FFF2-40B4-BE49-F238E27FC236}">
                <a16:creationId xmlns:a16="http://schemas.microsoft.com/office/drawing/2014/main" id="{1AC12517-5B9C-5232-6F64-D54FACDB4041}"/>
              </a:ext>
            </a:extLst>
          </p:cNvPr>
          <p:cNvSpPr/>
          <p:nvPr/>
        </p:nvSpPr>
        <p:spPr>
          <a:xfrm>
            <a:off x="8344058" y="1914779"/>
            <a:ext cx="414931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0" name="Flecha: a la derecha 39">
            <a:extLst>
              <a:ext uri="{FF2B5EF4-FFF2-40B4-BE49-F238E27FC236}">
                <a16:creationId xmlns:a16="http://schemas.microsoft.com/office/drawing/2014/main" id="{953E5054-C3AA-4E83-AE2D-FAA899899DF7}"/>
              </a:ext>
            </a:extLst>
          </p:cNvPr>
          <p:cNvSpPr/>
          <p:nvPr/>
        </p:nvSpPr>
        <p:spPr>
          <a:xfrm>
            <a:off x="7315686" y="3092984"/>
            <a:ext cx="304715" cy="3141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1" name="Flecha: hacia abajo 40">
            <a:extLst>
              <a:ext uri="{FF2B5EF4-FFF2-40B4-BE49-F238E27FC236}">
                <a16:creationId xmlns:a16="http://schemas.microsoft.com/office/drawing/2014/main" id="{220BC734-FFBF-6690-13D0-9D16181AD7F5}"/>
              </a:ext>
            </a:extLst>
          </p:cNvPr>
          <p:cNvSpPr/>
          <p:nvPr/>
        </p:nvSpPr>
        <p:spPr>
          <a:xfrm>
            <a:off x="5107352" y="5511797"/>
            <a:ext cx="358437" cy="369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66311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GIF lugar de trabajo, mejores GIF animados descarga gratis ">
            <a:extLst>
              <a:ext uri="{FF2B5EF4-FFF2-40B4-BE49-F238E27FC236}">
                <a16:creationId xmlns:a16="http://schemas.microsoft.com/office/drawing/2014/main" id="{CCD23FDE-E6F5-FF43-5254-B80F474D30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0854" y="3383917"/>
            <a:ext cx="190500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D53ECC5-144E-45D5-82E5-E38BDE76CE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43" y="1417573"/>
            <a:ext cx="4298396" cy="4298396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804F2DD-3815-4C07-83A7-5ACCAC2220B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003" y="5253623"/>
            <a:ext cx="3435791" cy="1729838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65C5F116-0192-70F8-48E1-2514514AAB98}"/>
              </a:ext>
            </a:extLst>
          </p:cNvPr>
          <p:cNvSpPr/>
          <p:nvPr/>
        </p:nvSpPr>
        <p:spPr>
          <a:xfrm>
            <a:off x="4711780" y="1029940"/>
            <a:ext cx="64634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b="0" i="0" u="none" strike="noStrike" baseline="0" dirty="0"/>
              <a:t>Ley 1562 de 2012  </a:t>
            </a:r>
          </a:p>
          <a:p>
            <a:pPr algn="just"/>
            <a:r>
              <a:rPr lang="es-ES" dirty="0"/>
              <a:t>La contraída como resultado de la exposición a factores de riesgo inherentes a la actividad laboral o del medio en el que el trabajador se ha visto obligado a trabajar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53C3479-7AA9-3744-47A6-47CFFC108948}"/>
              </a:ext>
            </a:extLst>
          </p:cNvPr>
          <p:cNvSpPr txBox="1"/>
          <p:nvPr/>
        </p:nvSpPr>
        <p:spPr>
          <a:xfrm>
            <a:off x="4711780" y="2156948"/>
            <a:ext cx="64953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dirty="0"/>
              <a:t> Se debe demostrar la relación de causalidad con los factores de riesgo ocupacionales y esta es a largo plazo</a:t>
            </a:r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1D7212D-01BC-B777-2CA9-A1E0B0815328}"/>
              </a:ext>
            </a:extLst>
          </p:cNvPr>
          <p:cNvSpPr txBox="1"/>
          <p:nvPr/>
        </p:nvSpPr>
        <p:spPr>
          <a:xfrm>
            <a:off x="4878234" y="2812309"/>
            <a:ext cx="63788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ACTO INSEGURO:</a:t>
            </a:r>
          </a:p>
          <a:p>
            <a:pPr algn="just"/>
            <a:r>
              <a:rPr lang="es-ES" dirty="0"/>
              <a:t>Acción u omisión del trabajador que origina un riesgo contra su seguridad y la de sus compañeros.</a:t>
            </a:r>
          </a:p>
          <a:p>
            <a:pPr algn="just"/>
            <a:r>
              <a:rPr lang="es-ES" dirty="0"/>
              <a:t>Ejemplo: </a:t>
            </a:r>
          </a:p>
          <a:p>
            <a:pPr algn="just"/>
            <a:r>
              <a:rPr lang="es-ES" dirty="0"/>
              <a:t>Correr por escaleras</a:t>
            </a:r>
          </a:p>
          <a:p>
            <a:pPr algn="just"/>
            <a:r>
              <a:rPr lang="es-ES" dirty="0"/>
              <a:t>No uso de los E.P.P</a:t>
            </a:r>
          </a:p>
          <a:p>
            <a:pPr algn="just"/>
            <a:endParaRPr lang="es-ES" dirty="0"/>
          </a:p>
          <a:p>
            <a:pPr algn="just"/>
            <a:endParaRPr lang="es-CO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D127AFD3-52A8-1335-1F62-B93420B7BE62}"/>
              </a:ext>
            </a:extLst>
          </p:cNvPr>
          <p:cNvSpPr txBox="1"/>
          <p:nvPr/>
        </p:nvSpPr>
        <p:spPr>
          <a:xfrm>
            <a:off x="4553218" y="4603985"/>
            <a:ext cx="68125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CONDICION INSEGURA:</a:t>
            </a:r>
          </a:p>
          <a:p>
            <a:pPr algn="just"/>
            <a:r>
              <a:rPr lang="es-ES" dirty="0"/>
              <a:t>Son aquellas situaciones (circunstancias), que se presentan en el lugar de trabajo y que su principal característica es la presencia de factores de riesgo  </a:t>
            </a:r>
          </a:p>
          <a:p>
            <a:pPr algn="just"/>
            <a:r>
              <a:rPr lang="es-ES" dirty="0"/>
              <a:t>Ejemplos</a:t>
            </a:r>
          </a:p>
          <a:p>
            <a:pPr algn="just"/>
            <a:r>
              <a:rPr lang="es-ES" dirty="0"/>
              <a:t>-Escaleras sin barandas</a:t>
            </a:r>
          </a:p>
          <a:p>
            <a:pPr algn="just"/>
            <a:r>
              <a:rPr lang="es-ES" dirty="0"/>
              <a:t>-Pisos en mal estado</a:t>
            </a:r>
          </a:p>
          <a:p>
            <a:pPr algn="just"/>
            <a:r>
              <a:rPr lang="es-ES" dirty="0"/>
              <a:t>-Humedad en techos y paredes</a:t>
            </a:r>
            <a:endParaRPr lang="es-CO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60BC326-FAD0-5752-B756-EE668E6562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4709" y="5547525"/>
            <a:ext cx="1900568" cy="1242741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8767BD18-1D8F-45C2-DA5D-6BB5C306B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443" y="729399"/>
            <a:ext cx="4062304" cy="638326"/>
          </a:xfrm>
          <a:gradFill flip="none" rotWithShape="1">
            <a:gsLst>
              <a:gs pos="0">
                <a:srgbClr val="FFAD0F"/>
              </a:gs>
              <a:gs pos="100000">
                <a:srgbClr val="FF8100"/>
              </a:gs>
            </a:gsLst>
            <a:lin ang="8100000" scaled="1"/>
            <a:tileRect/>
          </a:gradFill>
        </p:spPr>
        <p:txBody>
          <a:bodyPr>
            <a:normAutofit fontScale="90000"/>
          </a:bodyPr>
          <a:lstStyle/>
          <a:p>
            <a:pPr algn="ctr"/>
            <a:r>
              <a:rPr lang="es-E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CONCEPTOS</a:t>
            </a:r>
            <a:endParaRPr lang="es-CO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42F9544-333E-3463-C55B-88F95527DF01}"/>
              </a:ext>
            </a:extLst>
          </p:cNvPr>
          <p:cNvSpPr txBox="1"/>
          <p:nvPr/>
        </p:nvSpPr>
        <p:spPr>
          <a:xfrm>
            <a:off x="4626794" y="723422"/>
            <a:ext cx="25172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CO" b="1" dirty="0">
                <a:solidFill>
                  <a:schemeClr val="accent2">
                    <a:lumMod val="75000"/>
                  </a:schemeClr>
                </a:solidFill>
              </a:rPr>
              <a:t>ENFERMEDAD LABORAL</a:t>
            </a:r>
            <a:endParaRPr lang="es-ES" sz="1800" b="1" i="0" u="none" strike="noStrike" baseline="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04411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D53ECC5-144E-45D5-82E5-E38BDE76CE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43" y="1417573"/>
            <a:ext cx="4035004" cy="4035004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804F2DD-3815-4C07-83A7-5ACCAC2220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339" y="4482238"/>
            <a:ext cx="3435791" cy="1729838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8767BD18-1D8F-45C2-DA5D-6BB5C306B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810" y="721774"/>
            <a:ext cx="4464270" cy="638326"/>
          </a:xfrm>
          <a:gradFill flip="none" rotWithShape="1">
            <a:gsLst>
              <a:gs pos="0">
                <a:srgbClr val="FFAD0F"/>
              </a:gs>
              <a:gs pos="100000">
                <a:srgbClr val="FF8100"/>
              </a:gs>
            </a:gsLst>
            <a:lin ang="8100000" scaled="1"/>
            <a:tileRect/>
          </a:gradFill>
        </p:spPr>
        <p:txBody>
          <a:bodyPr>
            <a:normAutofit fontScale="90000"/>
          </a:bodyPr>
          <a:lstStyle/>
          <a:p>
            <a:pPr algn="ctr"/>
            <a:r>
              <a:rPr lang="es-E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CONCEPTOS</a:t>
            </a:r>
            <a:endParaRPr lang="es-CO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Imagen 5" descr="C:\Users\LLCN\AppData\Local\Microsoft\Windows\Temporary Internet Files\Content.Word\ss.jpg">
            <a:extLst>
              <a:ext uri="{FF2B5EF4-FFF2-40B4-BE49-F238E27FC236}">
                <a16:creationId xmlns:a16="http://schemas.microsoft.com/office/drawing/2014/main" id="{2251F742-ADC2-CCF0-FD08-F2AF71C8A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863" y="3760073"/>
            <a:ext cx="6044695" cy="3013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7C72774-7444-3F08-F679-523E755DD817}"/>
              </a:ext>
            </a:extLst>
          </p:cNvPr>
          <p:cNvSpPr txBox="1">
            <a:spLocks/>
          </p:cNvSpPr>
          <p:nvPr/>
        </p:nvSpPr>
        <p:spPr>
          <a:xfrm>
            <a:off x="5361934" y="4098613"/>
            <a:ext cx="1963777" cy="76725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*Caja  con carga pesada</a:t>
            </a:r>
          </a:p>
          <a:p>
            <a:pPr algn="ctr"/>
            <a:r>
              <a:rPr lang="es-E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*Forma incorrecta de levantar el peso</a:t>
            </a:r>
            <a:endParaRPr lang="es-CO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863E6F89-E33A-761E-151F-454CB44ED050}"/>
              </a:ext>
            </a:extLst>
          </p:cNvPr>
          <p:cNvSpPr txBox="1">
            <a:spLocks/>
          </p:cNvSpPr>
          <p:nvPr/>
        </p:nvSpPr>
        <p:spPr>
          <a:xfrm>
            <a:off x="9802555" y="4290612"/>
            <a:ext cx="2223386" cy="76725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*Dolor Lumbar</a:t>
            </a:r>
          </a:p>
          <a:p>
            <a:pPr algn="ctr"/>
            <a:r>
              <a:rPr lang="es-ES" sz="1400" baseline="-25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s-E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Lesiones en la columna</a:t>
            </a:r>
            <a:endParaRPr lang="es-CO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DBB2EF97-A6B9-235C-B152-1A444FA74669}"/>
              </a:ext>
            </a:extLst>
          </p:cNvPr>
          <p:cNvSpPr txBox="1"/>
          <p:nvPr/>
        </p:nvSpPr>
        <p:spPr>
          <a:xfrm>
            <a:off x="9249103" y="621436"/>
            <a:ext cx="247203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b="1" dirty="0"/>
              <a:t>Riesgo: </a:t>
            </a:r>
            <a:r>
              <a:rPr lang="es-ES" dirty="0"/>
              <a:t>Combinación de la probabilidad de que ocurra una o más exposiciones o eventos peligrosos y la </a:t>
            </a:r>
            <a:r>
              <a:rPr lang="es-ES" b="1" dirty="0">
                <a:solidFill>
                  <a:schemeClr val="accent2">
                    <a:lumMod val="75000"/>
                  </a:schemeClr>
                </a:solidFill>
              </a:rPr>
              <a:t>severidad del daño </a:t>
            </a:r>
            <a:r>
              <a:rPr lang="es-ES" dirty="0"/>
              <a:t>que puede ser causada por estos.</a:t>
            </a:r>
            <a:endParaRPr lang="es-CO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161FF8FA-A01E-730B-CD69-77664DF3AB9D}"/>
              </a:ext>
            </a:extLst>
          </p:cNvPr>
          <p:cNvSpPr txBox="1"/>
          <p:nvPr/>
        </p:nvSpPr>
        <p:spPr>
          <a:xfrm>
            <a:off x="5085347" y="816169"/>
            <a:ext cx="290085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b="1" dirty="0"/>
              <a:t>Peligro: </a:t>
            </a:r>
            <a:r>
              <a:rPr lang="es-ES" dirty="0"/>
              <a:t>Fuente, situación o acto con potencial de causar daño en la salud de los trabajadores, en los equipos o en las instalaciones.</a:t>
            </a:r>
            <a:endParaRPr lang="es-CO" dirty="0"/>
          </a:p>
        </p:txBody>
      </p:sp>
      <p:sp>
        <p:nvSpPr>
          <p:cNvPr id="19" name="Flecha: hacia abajo 18">
            <a:extLst>
              <a:ext uri="{FF2B5EF4-FFF2-40B4-BE49-F238E27FC236}">
                <a16:creationId xmlns:a16="http://schemas.microsoft.com/office/drawing/2014/main" id="{3EEB8152-5BE5-57A7-EB9D-6E00A6627DDA}"/>
              </a:ext>
            </a:extLst>
          </p:cNvPr>
          <p:cNvSpPr/>
          <p:nvPr/>
        </p:nvSpPr>
        <p:spPr>
          <a:xfrm>
            <a:off x="5987884" y="2605807"/>
            <a:ext cx="357351" cy="13243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Flecha: hacia abajo 19">
            <a:extLst>
              <a:ext uri="{FF2B5EF4-FFF2-40B4-BE49-F238E27FC236}">
                <a16:creationId xmlns:a16="http://schemas.microsoft.com/office/drawing/2014/main" id="{2CDA5586-8C8A-24F8-ACC5-A4FA714AE70C}"/>
              </a:ext>
            </a:extLst>
          </p:cNvPr>
          <p:cNvSpPr/>
          <p:nvPr/>
        </p:nvSpPr>
        <p:spPr>
          <a:xfrm>
            <a:off x="10485122" y="2785306"/>
            <a:ext cx="357351" cy="13243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16117976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FFFB43-AE33-441A-95E0-6EFD7F742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084" y="202972"/>
            <a:ext cx="10515600" cy="855361"/>
          </a:xfrm>
        </p:spPr>
        <p:txBody>
          <a:bodyPr>
            <a:normAutofit/>
          </a:bodyPr>
          <a:lstStyle/>
          <a:p>
            <a:pPr algn="ctr"/>
            <a:r>
              <a:rPr lang="es-CO" sz="1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POLITICAS SEGURIDAD Y SALUD EN EL TRABAJO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41ACCF-5AD0-4AAE-9B39-D7A3D38A08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417" y="1528535"/>
            <a:ext cx="4617221" cy="4354164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E65373E-E14E-4085-87B7-9C2D0605E3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172" y="5017780"/>
            <a:ext cx="3435791" cy="172983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B88EEF8-32C5-CBF9-4B3E-EC5A38317AA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778" t="27037" r="30972" b="22289"/>
          <a:stretch/>
        </p:blipFill>
        <p:spPr>
          <a:xfrm>
            <a:off x="786423" y="1820333"/>
            <a:ext cx="6632994" cy="521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010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FFFB43-AE33-441A-95E0-6EFD7F742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084" y="20297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CO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RESPONSABILIDADES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41ACCF-5AD0-4AAE-9B39-D7A3D38A08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417" y="1528535"/>
            <a:ext cx="4617221" cy="4354164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E65373E-E14E-4085-87B7-9C2D0605E3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131" y="5017780"/>
            <a:ext cx="3435791" cy="1729838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809D1F28-F67D-07FC-6AC2-F5BA8C97DF99}"/>
              </a:ext>
            </a:extLst>
          </p:cNvPr>
          <p:cNvSpPr/>
          <p:nvPr/>
        </p:nvSpPr>
        <p:spPr>
          <a:xfrm>
            <a:off x="155362" y="2057621"/>
            <a:ext cx="7232227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Suministrar los </a:t>
            </a:r>
            <a:r>
              <a:rPr lang="es-CO" sz="1600" b="1" dirty="0"/>
              <a:t>recursos n</a:t>
            </a:r>
            <a:r>
              <a:rPr lang="es-CO" sz="1600" dirty="0"/>
              <a:t>ecesarios para el desarrollo de las actividades del SG-SST.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Asignar y comunicar responsabilidades a los trabajadores en seguridad y salud en el trabajo dentro del marco de sus funciones.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Garantizar la consulta y </a:t>
            </a:r>
            <a:r>
              <a:rPr lang="es-CO" sz="1600" b="1" dirty="0"/>
              <a:t>participación de los trabajadores </a:t>
            </a:r>
            <a:r>
              <a:rPr lang="es-CO" sz="1600" dirty="0"/>
              <a:t>en la identificación de los peligros y control de los riesgos, así como la participación a través del Comité de Seguridad y Salud en el Trabajo.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Garantizar la s</a:t>
            </a:r>
            <a:r>
              <a:rPr lang="es-CO" sz="1600" b="1" dirty="0"/>
              <a:t>upervisió</a:t>
            </a:r>
            <a:r>
              <a:rPr lang="es-CO" sz="1600" dirty="0"/>
              <a:t>n de la seguridad y salud en el trabajo.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Evaluar por lo menos una vez al año la gestión de la seguridad y salud en el trabajo.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Implementar los correctivos necesarios para el cumplimiento de metas y objetivos.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Garantizar la disponibilidad de personal competente para liderar y controlar el desarrollo de la seguridad y salud en el trabajo.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Garantizar un programa </a:t>
            </a:r>
            <a:r>
              <a:rPr lang="es-CO" sz="1600" b="1" dirty="0"/>
              <a:t>de inducción y entrenamiento </a:t>
            </a:r>
            <a:r>
              <a:rPr lang="es-CO" sz="1600" dirty="0"/>
              <a:t>para los trabajadores que ingresen a la empresa, independientemente de su forma de contratación y vinculación.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/>
              <a:t>Garantizar un programa </a:t>
            </a:r>
            <a:r>
              <a:rPr lang="es-CO" sz="1600" b="1" dirty="0"/>
              <a:t>de capacitación </a:t>
            </a:r>
            <a:r>
              <a:rPr lang="es-CO" sz="1600" dirty="0"/>
              <a:t>acorde con las necesidades específicas detectadas en la identificación de peligros, evaluación  y valoración de riesgos.</a:t>
            </a:r>
          </a:p>
          <a:p>
            <a:endParaRPr lang="es-CO" sz="16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FE540C7-D786-8487-CAF0-92CD3A8DFFFC}"/>
              </a:ext>
            </a:extLst>
          </p:cNvPr>
          <p:cNvSpPr txBox="1"/>
          <p:nvPr/>
        </p:nvSpPr>
        <p:spPr>
          <a:xfrm>
            <a:off x="1834651" y="1608412"/>
            <a:ext cx="17721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>
                <a:solidFill>
                  <a:schemeClr val="accent2">
                    <a:lumMod val="75000"/>
                  </a:schemeClr>
                </a:solidFill>
              </a:rPr>
              <a:t>EMPLEADORES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E88881F-4A6A-F306-12DF-44D744138982}"/>
              </a:ext>
            </a:extLst>
          </p:cNvPr>
          <p:cNvSpPr txBox="1"/>
          <p:nvPr/>
        </p:nvSpPr>
        <p:spPr>
          <a:xfrm>
            <a:off x="4207933" y="101447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Decreto 1072 de 2015 artículo 2.2.4.6.8</a:t>
            </a:r>
          </a:p>
        </p:txBody>
      </p:sp>
    </p:spTree>
    <p:extLst>
      <p:ext uri="{BB962C8B-B14F-4D97-AF65-F5344CB8AC3E}">
        <p14:creationId xmlns:p14="http://schemas.microsoft.com/office/powerpoint/2010/main" val="301542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FFFB43-AE33-441A-95E0-6EFD7F742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084" y="202972"/>
            <a:ext cx="10515600" cy="855361"/>
          </a:xfrm>
        </p:spPr>
        <p:txBody>
          <a:bodyPr>
            <a:normAutofit/>
          </a:bodyPr>
          <a:lstStyle/>
          <a:p>
            <a:pPr algn="ctr"/>
            <a:r>
              <a:rPr lang="es-CO" sz="2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RESPONSABILIDADES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41ACCF-5AD0-4AAE-9B39-D7A3D38A08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417" y="1528535"/>
            <a:ext cx="4617221" cy="4354164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E65373E-E14E-4085-87B7-9C2D0605E3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5172" y="5017780"/>
            <a:ext cx="3435791" cy="1729838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24284416-5F3C-1EC0-0F30-8FE22E6EC718}"/>
              </a:ext>
            </a:extLst>
          </p:cNvPr>
          <p:cNvSpPr/>
          <p:nvPr/>
        </p:nvSpPr>
        <p:spPr>
          <a:xfrm>
            <a:off x="155362" y="2349117"/>
            <a:ext cx="72360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>
                <a:latin typeface="+mj-lt"/>
              </a:rPr>
              <a:t>Conocer y tener clara la política de Seguridad y Salud en el Trabajo.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>
                <a:latin typeface="+mj-lt"/>
              </a:rPr>
              <a:t>Procurar el </a:t>
            </a:r>
            <a:r>
              <a:rPr lang="es-ES" b="1" dirty="0">
                <a:latin typeface="+mj-lt"/>
              </a:rPr>
              <a:t>cuidado integral </a:t>
            </a:r>
            <a:r>
              <a:rPr lang="es-ES" dirty="0">
                <a:latin typeface="+mj-lt"/>
              </a:rPr>
              <a:t>de su salud.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>
                <a:latin typeface="+mj-lt"/>
              </a:rPr>
              <a:t>Suministrar información </a:t>
            </a:r>
            <a:r>
              <a:rPr lang="es-ES" b="1" dirty="0">
                <a:latin typeface="+mj-lt"/>
              </a:rPr>
              <a:t>clara, completa y veraz</a:t>
            </a:r>
            <a:r>
              <a:rPr lang="es-ES" dirty="0">
                <a:latin typeface="+mj-lt"/>
              </a:rPr>
              <a:t> sobre su estado de salud.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>
                <a:latin typeface="+mj-lt"/>
              </a:rPr>
              <a:t>Cumplir las </a:t>
            </a:r>
            <a:r>
              <a:rPr lang="es-ES" b="1" dirty="0">
                <a:latin typeface="+mj-lt"/>
              </a:rPr>
              <a:t>normas de seguridad </a:t>
            </a:r>
            <a:r>
              <a:rPr lang="es-ES" dirty="0">
                <a:latin typeface="+mj-lt"/>
              </a:rPr>
              <a:t>e higiene propias de la entidad.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b="1" dirty="0">
                <a:latin typeface="+mj-lt"/>
              </a:rPr>
              <a:t>Participa</a:t>
            </a:r>
            <a:r>
              <a:rPr lang="es-ES" dirty="0">
                <a:latin typeface="+mj-lt"/>
              </a:rPr>
              <a:t>r en la prevención de riesgos laborales mediante las actividades que se realicen en la entidad.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b="1" dirty="0">
                <a:latin typeface="+mj-lt"/>
              </a:rPr>
              <a:t>Informar</a:t>
            </a:r>
            <a:r>
              <a:rPr lang="es-ES" dirty="0">
                <a:latin typeface="+mj-lt"/>
              </a:rPr>
              <a:t> las condiciones de riesgo detectadas al jefe inmediato.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b="1" dirty="0">
                <a:latin typeface="+mj-lt"/>
              </a:rPr>
              <a:t>Reportar</a:t>
            </a:r>
            <a:r>
              <a:rPr lang="es-ES" dirty="0">
                <a:latin typeface="+mj-lt"/>
              </a:rPr>
              <a:t> inmediatamente todo accidente de trabajo o incidente.                                                                                                                                                                                                              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ES" dirty="0">
                <a:latin typeface="+mj-lt"/>
              </a:rPr>
              <a:t>Adecuado y permanente lavado de manos y la desinfección de puestos de trabajo, como una de las medidas más efectivas para evitar contagio de COVID-19.</a:t>
            </a:r>
            <a:endParaRPr lang="es-CO" dirty="0">
              <a:latin typeface="+mj-lt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FB8BC3B-A993-3C68-FE8F-725045E36EB8}"/>
              </a:ext>
            </a:extLst>
          </p:cNvPr>
          <p:cNvSpPr txBox="1"/>
          <p:nvPr/>
        </p:nvSpPr>
        <p:spPr>
          <a:xfrm>
            <a:off x="1834651" y="1608412"/>
            <a:ext cx="17721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>
                <a:solidFill>
                  <a:schemeClr val="accent2">
                    <a:lumMod val="75000"/>
                  </a:schemeClr>
                </a:solidFill>
              </a:rPr>
              <a:t>TRABAJADORES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5E5817C-8B1E-BF90-A95C-E24EC988FAC1}"/>
              </a:ext>
            </a:extLst>
          </p:cNvPr>
          <p:cNvSpPr txBox="1"/>
          <p:nvPr/>
        </p:nvSpPr>
        <p:spPr>
          <a:xfrm>
            <a:off x="4038600" y="9640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Decreto 1072 de 2015 artículo 2.2.4.6.10</a:t>
            </a:r>
          </a:p>
        </p:txBody>
      </p:sp>
    </p:spTree>
    <p:extLst>
      <p:ext uri="{BB962C8B-B14F-4D97-AF65-F5344CB8AC3E}">
        <p14:creationId xmlns:p14="http://schemas.microsoft.com/office/powerpoint/2010/main" val="105655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Gota</Template>
  <TotalTime>3513</TotalTime>
  <Words>2386</Words>
  <Application>Microsoft Office PowerPoint</Application>
  <PresentationFormat>Panorámica</PresentationFormat>
  <Paragraphs>267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31" baseType="lpstr">
      <vt:lpstr>Arial</vt:lpstr>
      <vt:lpstr>Asap</vt:lpstr>
      <vt:lpstr>Calibri</vt:lpstr>
      <vt:lpstr>Calibri Light</vt:lpstr>
      <vt:lpstr>Google Sans</vt:lpstr>
      <vt:lpstr>Roboto Slab</vt:lpstr>
      <vt:lpstr>Tahoma</vt:lpstr>
      <vt:lpstr>Times New Roman</vt:lpstr>
      <vt:lpstr>Tw Cen MT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CONCEPTOS</vt:lpstr>
      <vt:lpstr>CONCEPTOS</vt:lpstr>
      <vt:lpstr>POLITICAS SEGURIDAD Y SALUD EN EL TRABAJO </vt:lpstr>
      <vt:lpstr>RESPONSABILIDADES</vt:lpstr>
      <vt:lpstr>RESPONSABILIDADES </vt:lpstr>
      <vt:lpstr>COMITÉ PARITARIO DE SEGURIDAD Y SALUD EN EL TRABAJO -COPASST</vt:lpstr>
      <vt:lpstr>COMITÉ DE CONVIVENCIA LABORAL -COCOLAB</vt:lpstr>
      <vt:lpstr>Presentación de PowerPoint</vt:lpstr>
      <vt:lpstr>BRIGADISTA POR DEPENDENCIA</vt:lpstr>
      <vt:lpstr>PELIGROS</vt:lpstr>
      <vt:lpstr>Presentación de PowerPoint</vt:lpstr>
      <vt:lpstr>MEDIDAS PREVENTIVAS</vt:lpstr>
      <vt:lpstr>INCAPACIDADES POR AT-EL</vt:lpstr>
      <vt:lpstr>INCAPACIDADES POR ENFERMEDAD COMÚN- E.P.S</vt:lpstr>
      <vt:lpstr>REINTEGRO AL PUESTO DE TRABAJO POST INCAPACIDAD</vt:lpstr>
      <vt:lpstr>¡Gracias!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Cuenta Microsoft</dc:creator>
  <cp:lastModifiedBy>Mary Luz Negrete Ramos</cp:lastModifiedBy>
  <cp:revision>103</cp:revision>
  <dcterms:created xsi:type="dcterms:W3CDTF">2023-03-24T12:47:14Z</dcterms:created>
  <dcterms:modified xsi:type="dcterms:W3CDTF">2023-08-22T17:35:09Z</dcterms:modified>
</cp:coreProperties>
</file>

<file path=docProps/thumbnail.jpeg>
</file>